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63" r:id="rId3"/>
    <p:sldId id="265" r:id="rId4"/>
    <p:sldId id="264" r:id="rId5"/>
    <p:sldId id="266" r:id="rId6"/>
    <p:sldId id="256" r:id="rId7"/>
    <p:sldId id="267" r:id="rId8"/>
    <p:sldId id="268" r:id="rId9"/>
    <p:sldId id="287" r:id="rId10"/>
    <p:sldId id="283" r:id="rId11"/>
    <p:sldId id="285" r:id="rId12"/>
    <p:sldId id="284" r:id="rId13"/>
    <p:sldId id="286" r:id="rId14"/>
    <p:sldId id="274" r:id="rId15"/>
    <p:sldId id="276" r:id="rId16"/>
    <p:sldId id="270" r:id="rId17"/>
    <p:sldId id="271" r:id="rId18"/>
    <p:sldId id="272" r:id="rId19"/>
    <p:sldId id="273" r:id="rId20"/>
    <p:sldId id="269" r:id="rId21"/>
    <p:sldId id="275" r:id="rId22"/>
    <p:sldId id="277" r:id="rId23"/>
    <p:sldId id="278" r:id="rId24"/>
    <p:sldId id="279" r:id="rId25"/>
    <p:sldId id="280" r:id="rId26"/>
    <p:sldId id="281" r:id="rId27"/>
    <p:sldId id="282" r:id="rId28"/>
    <p:sldId id="288"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bruiker" initials="G" lastIdx="1" clrIdx="0">
    <p:extLst>
      <p:ext uri="{19B8F6BF-5375-455C-9EA6-DF929625EA0E}">
        <p15:presenceInfo xmlns:p15="http://schemas.microsoft.com/office/powerpoint/2012/main" userId="Gebruik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108"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DFABE5-6448-4DCF-A749-041847D5483B}" type="datetimeFigureOut">
              <a:rPr lang="nl-NL" smtClean="0"/>
              <a:t>23-8-2016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59970AD-892C-44DA-A677-3D57B2FEC3EA}" type="slidenum">
              <a:rPr lang="nl-NL" smtClean="0"/>
              <a:t>‹#›</a:t>
            </a:fld>
            <a:endParaRPr lang="nl-NL"/>
          </a:p>
        </p:txBody>
      </p:sp>
    </p:spTree>
    <p:extLst>
      <p:ext uri="{BB962C8B-B14F-4D97-AF65-F5344CB8AC3E}">
        <p14:creationId xmlns:p14="http://schemas.microsoft.com/office/powerpoint/2010/main" val="416408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DFABE5-6448-4DCF-A749-041847D5483B}" type="datetimeFigureOut">
              <a:rPr lang="nl-NL" smtClean="0"/>
              <a:t>23-8-2016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59970AD-892C-44DA-A677-3D57B2FEC3EA}" type="slidenum">
              <a:rPr lang="nl-NL" smtClean="0"/>
              <a:t>‹#›</a:t>
            </a:fld>
            <a:endParaRPr lang="nl-NL"/>
          </a:p>
        </p:txBody>
      </p:sp>
    </p:spTree>
    <p:extLst>
      <p:ext uri="{BB962C8B-B14F-4D97-AF65-F5344CB8AC3E}">
        <p14:creationId xmlns:p14="http://schemas.microsoft.com/office/powerpoint/2010/main" val="2238087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DFABE5-6448-4DCF-A749-041847D5483B}" type="datetimeFigureOut">
              <a:rPr lang="nl-NL" smtClean="0"/>
              <a:t>23-8-2016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59970AD-892C-44DA-A677-3D57B2FEC3EA}" type="slidenum">
              <a:rPr lang="nl-NL" smtClean="0"/>
              <a:t>‹#›</a:t>
            </a:fld>
            <a:endParaRPr lang="nl-NL"/>
          </a:p>
        </p:txBody>
      </p:sp>
    </p:spTree>
    <p:extLst>
      <p:ext uri="{BB962C8B-B14F-4D97-AF65-F5344CB8AC3E}">
        <p14:creationId xmlns:p14="http://schemas.microsoft.com/office/powerpoint/2010/main" val="3590274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DFABE5-6448-4DCF-A749-041847D5483B}" type="datetimeFigureOut">
              <a:rPr lang="nl-NL" smtClean="0"/>
              <a:t>23-8-2016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59970AD-892C-44DA-A677-3D57B2FEC3EA}" type="slidenum">
              <a:rPr lang="nl-NL" smtClean="0"/>
              <a:t>‹#›</a:t>
            </a:fld>
            <a:endParaRPr lang="nl-NL"/>
          </a:p>
        </p:txBody>
      </p:sp>
    </p:spTree>
    <p:extLst>
      <p:ext uri="{BB962C8B-B14F-4D97-AF65-F5344CB8AC3E}">
        <p14:creationId xmlns:p14="http://schemas.microsoft.com/office/powerpoint/2010/main" val="1715169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DFABE5-6448-4DCF-A749-041847D5483B}" type="datetimeFigureOut">
              <a:rPr lang="nl-NL" smtClean="0"/>
              <a:t>23-8-2016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59970AD-892C-44DA-A677-3D57B2FEC3EA}" type="slidenum">
              <a:rPr lang="nl-NL" smtClean="0"/>
              <a:t>‹#›</a:t>
            </a:fld>
            <a:endParaRPr lang="nl-NL"/>
          </a:p>
        </p:txBody>
      </p:sp>
    </p:spTree>
    <p:extLst>
      <p:ext uri="{BB962C8B-B14F-4D97-AF65-F5344CB8AC3E}">
        <p14:creationId xmlns:p14="http://schemas.microsoft.com/office/powerpoint/2010/main" val="1560499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DFABE5-6448-4DCF-A749-041847D5483B}" type="datetimeFigureOut">
              <a:rPr lang="nl-NL" smtClean="0"/>
              <a:t>23-8-2016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59970AD-892C-44DA-A677-3D57B2FEC3EA}" type="slidenum">
              <a:rPr lang="nl-NL" smtClean="0"/>
              <a:t>‹#›</a:t>
            </a:fld>
            <a:endParaRPr lang="nl-NL"/>
          </a:p>
        </p:txBody>
      </p:sp>
    </p:spTree>
    <p:extLst>
      <p:ext uri="{BB962C8B-B14F-4D97-AF65-F5344CB8AC3E}">
        <p14:creationId xmlns:p14="http://schemas.microsoft.com/office/powerpoint/2010/main" val="2464534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DFABE5-6448-4DCF-A749-041847D5483B}" type="datetimeFigureOut">
              <a:rPr lang="nl-NL" smtClean="0"/>
              <a:t>23-8-2016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59970AD-892C-44DA-A677-3D57B2FEC3EA}" type="slidenum">
              <a:rPr lang="nl-NL" smtClean="0"/>
              <a:t>‹#›</a:t>
            </a:fld>
            <a:endParaRPr lang="nl-NL"/>
          </a:p>
        </p:txBody>
      </p:sp>
    </p:spTree>
    <p:extLst>
      <p:ext uri="{BB962C8B-B14F-4D97-AF65-F5344CB8AC3E}">
        <p14:creationId xmlns:p14="http://schemas.microsoft.com/office/powerpoint/2010/main" val="4197841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DFABE5-6448-4DCF-A749-041847D5483B}" type="datetimeFigureOut">
              <a:rPr lang="nl-NL" smtClean="0"/>
              <a:t>23-8-2016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59970AD-892C-44DA-A677-3D57B2FEC3EA}" type="slidenum">
              <a:rPr lang="nl-NL" smtClean="0"/>
              <a:t>‹#›</a:t>
            </a:fld>
            <a:endParaRPr lang="nl-NL"/>
          </a:p>
        </p:txBody>
      </p:sp>
    </p:spTree>
    <p:extLst>
      <p:ext uri="{BB962C8B-B14F-4D97-AF65-F5344CB8AC3E}">
        <p14:creationId xmlns:p14="http://schemas.microsoft.com/office/powerpoint/2010/main" val="143196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DFABE5-6448-4DCF-A749-041847D5483B}" type="datetimeFigureOut">
              <a:rPr lang="nl-NL" smtClean="0"/>
              <a:t>23-8-2016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59970AD-892C-44DA-A677-3D57B2FEC3EA}" type="slidenum">
              <a:rPr lang="nl-NL" smtClean="0"/>
              <a:t>‹#›</a:t>
            </a:fld>
            <a:endParaRPr lang="nl-NL"/>
          </a:p>
        </p:txBody>
      </p:sp>
    </p:spTree>
    <p:extLst>
      <p:ext uri="{BB962C8B-B14F-4D97-AF65-F5344CB8AC3E}">
        <p14:creationId xmlns:p14="http://schemas.microsoft.com/office/powerpoint/2010/main" val="3250350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DFABE5-6448-4DCF-A749-041847D5483B}" type="datetimeFigureOut">
              <a:rPr lang="nl-NL" smtClean="0"/>
              <a:t>23-8-2016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59970AD-892C-44DA-A677-3D57B2FEC3EA}" type="slidenum">
              <a:rPr lang="nl-NL" smtClean="0"/>
              <a:t>‹#›</a:t>
            </a:fld>
            <a:endParaRPr lang="nl-NL"/>
          </a:p>
        </p:txBody>
      </p:sp>
    </p:spTree>
    <p:extLst>
      <p:ext uri="{BB962C8B-B14F-4D97-AF65-F5344CB8AC3E}">
        <p14:creationId xmlns:p14="http://schemas.microsoft.com/office/powerpoint/2010/main" val="1965073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DFABE5-6448-4DCF-A749-041847D5483B}" type="datetimeFigureOut">
              <a:rPr lang="nl-NL" smtClean="0"/>
              <a:t>23-8-2016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59970AD-892C-44DA-A677-3D57B2FEC3EA}" type="slidenum">
              <a:rPr lang="nl-NL" smtClean="0"/>
              <a:t>‹#›</a:t>
            </a:fld>
            <a:endParaRPr lang="nl-NL"/>
          </a:p>
        </p:txBody>
      </p:sp>
    </p:spTree>
    <p:extLst>
      <p:ext uri="{BB962C8B-B14F-4D97-AF65-F5344CB8AC3E}">
        <p14:creationId xmlns:p14="http://schemas.microsoft.com/office/powerpoint/2010/main" val="4067489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DFABE5-6448-4DCF-A749-041847D5483B}" type="datetimeFigureOut">
              <a:rPr lang="nl-NL" smtClean="0"/>
              <a:t>23-8-2016</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9970AD-892C-44DA-A677-3D57B2FEC3EA}" type="slidenum">
              <a:rPr lang="nl-NL" smtClean="0"/>
              <a:t>‹#›</a:t>
            </a:fld>
            <a:endParaRPr lang="nl-NL"/>
          </a:p>
        </p:txBody>
      </p:sp>
    </p:spTree>
    <p:extLst>
      <p:ext uri="{BB962C8B-B14F-4D97-AF65-F5344CB8AC3E}">
        <p14:creationId xmlns:p14="http://schemas.microsoft.com/office/powerpoint/2010/main" val="29194262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3578" y="507077"/>
            <a:ext cx="10382595" cy="922713"/>
          </a:xfrm>
        </p:spPr>
        <p:txBody>
          <a:bodyPr>
            <a:normAutofit fontScale="90000"/>
          </a:bodyPr>
          <a:lstStyle/>
          <a:p>
            <a:r>
              <a:rPr lang="nl-NL" sz="9600" b="1" dirty="0"/>
              <a:t/>
            </a:r>
            <a:br>
              <a:rPr lang="nl-NL" sz="9600" b="1" dirty="0"/>
            </a:br>
            <a:r>
              <a:rPr lang="nl-NL" sz="5300" dirty="0">
                <a:latin typeface="Verdana" panose="020B0604030504040204" pitchFamily="34" charset="0"/>
                <a:ea typeface="Verdana" panose="020B0604030504040204" pitchFamily="34" charset="0"/>
                <a:cs typeface="Verdana" panose="020B0604030504040204" pitchFamily="34" charset="0"/>
              </a:rPr>
              <a:t>Maak </a:t>
            </a:r>
            <a:r>
              <a:rPr lang="nl-NL" sz="5300" dirty="0" smtClean="0">
                <a:latin typeface="Verdana" panose="020B0604030504040204" pitchFamily="34" charset="0"/>
                <a:ea typeface="Verdana" panose="020B0604030504040204" pitchFamily="34" charset="0"/>
                <a:cs typeface="Verdana" panose="020B0604030504040204" pitchFamily="34" charset="0"/>
              </a:rPr>
              <a:t>pesten bespreekbaar!</a:t>
            </a:r>
            <a:endParaRPr lang="nl-NL" sz="53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1362" y="1727245"/>
            <a:ext cx="8585597" cy="4263001"/>
          </a:xfrm>
          <a:prstGeom prst="rect">
            <a:avLst/>
          </a:prstGeom>
        </p:spPr>
      </p:pic>
    </p:spTree>
    <p:extLst>
      <p:ext uri="{BB962C8B-B14F-4D97-AF65-F5344CB8AC3E}">
        <p14:creationId xmlns:p14="http://schemas.microsoft.com/office/powerpoint/2010/main" val="3789562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569" y="707543"/>
            <a:ext cx="5349541" cy="1569660"/>
          </a:xfrm>
          <a:prstGeom prst="rect">
            <a:avLst/>
          </a:prstGeom>
        </p:spPr>
        <p:txBody>
          <a:bodyPr wrap="none">
            <a:spAutoFit/>
          </a:bodyPr>
          <a:lstStyle/>
          <a:p>
            <a:r>
              <a:rPr lang="nl-NL" sz="3200" b="1" dirty="0" smtClean="0">
                <a:latin typeface="Verdana" panose="020B0604030504040204" pitchFamily="34" charset="0"/>
                <a:ea typeface="Verdana" panose="020B0604030504040204" pitchFamily="34" charset="0"/>
                <a:cs typeface="Verdana" panose="020B0604030504040204" pitchFamily="34" charset="0"/>
              </a:rPr>
              <a:t>Hoeveel </a:t>
            </a:r>
            <a:r>
              <a:rPr lang="nl-NL" sz="3200" b="1" dirty="0">
                <a:latin typeface="Verdana" panose="020B0604030504040204" pitchFamily="34" charset="0"/>
                <a:ea typeface="Verdana" panose="020B0604030504040204" pitchFamily="34" charset="0"/>
                <a:cs typeface="Verdana" panose="020B0604030504040204" pitchFamily="34" charset="0"/>
              </a:rPr>
              <a:t>kinderen: </a:t>
            </a:r>
            <a:endParaRPr lang="nl-NL" sz="3200" b="1" dirty="0" smtClean="0">
              <a:latin typeface="Verdana" panose="020B0604030504040204" pitchFamily="34" charset="0"/>
              <a:ea typeface="Verdana" panose="020B0604030504040204" pitchFamily="34" charset="0"/>
              <a:cs typeface="Verdana" panose="020B0604030504040204" pitchFamily="34" charset="0"/>
            </a:endParaRPr>
          </a:p>
          <a:p>
            <a:r>
              <a:rPr lang="nl-NL" sz="3200" dirty="0">
                <a:latin typeface="Verdana" panose="020B0604030504040204" pitchFamily="34" charset="0"/>
                <a:ea typeface="Verdana" panose="020B0604030504040204" pitchFamily="34" charset="0"/>
                <a:cs typeface="Verdana" panose="020B0604030504040204" pitchFamily="34" charset="0"/>
              </a:rPr>
              <a:t>zitten er in jouw klas</a:t>
            </a:r>
            <a:r>
              <a:rPr lang="nl-NL" sz="3200" dirty="0" smtClean="0">
                <a:latin typeface="Verdana" panose="020B0604030504040204" pitchFamily="34" charset="0"/>
                <a:ea typeface="Verdana" panose="020B0604030504040204" pitchFamily="34" charset="0"/>
                <a:cs typeface="Verdana" panose="020B0604030504040204" pitchFamily="34" charset="0"/>
              </a:rPr>
              <a:t>?</a:t>
            </a:r>
          </a:p>
          <a:p>
            <a:r>
              <a:rPr lang="nl-NL" sz="3200" dirty="0">
                <a:latin typeface="Verdana" panose="020B0604030504040204" pitchFamily="34" charset="0"/>
                <a:ea typeface="Verdana" panose="020B0604030504040204" pitchFamily="34" charset="0"/>
                <a:cs typeface="Verdana" panose="020B0604030504040204" pitchFamily="34" charset="0"/>
              </a:rPr>
              <a:t>zitten er op jouw school</a:t>
            </a:r>
            <a:r>
              <a:rPr lang="nl-NL" sz="3200" dirty="0" smtClean="0">
                <a:latin typeface="Verdana" panose="020B0604030504040204" pitchFamily="34" charset="0"/>
                <a:ea typeface="Verdana" panose="020B0604030504040204" pitchFamily="34" charset="0"/>
                <a:cs typeface="Verdana" panose="020B0604030504040204" pitchFamily="34" charset="0"/>
              </a:rPr>
              <a:t>?</a:t>
            </a:r>
          </a:p>
        </p:txBody>
      </p:sp>
      <p:sp>
        <p:nvSpPr>
          <p:cNvPr id="3" name="Rectangle 2"/>
          <p:cNvSpPr/>
          <p:nvPr/>
        </p:nvSpPr>
        <p:spPr>
          <a:xfrm>
            <a:off x="320569" y="3351759"/>
            <a:ext cx="9771082" cy="1569660"/>
          </a:xfrm>
          <a:prstGeom prst="rect">
            <a:avLst/>
          </a:prstGeom>
        </p:spPr>
        <p:txBody>
          <a:bodyPr wrap="square">
            <a:spAutoFit/>
          </a:bodyPr>
          <a:lstStyle/>
          <a:p>
            <a:r>
              <a:rPr lang="nl-NL" sz="3200" b="1" dirty="0">
                <a:latin typeface="Verdana" panose="020B0604030504040204" pitchFamily="34" charset="0"/>
                <a:ea typeface="Verdana" panose="020B0604030504040204" pitchFamily="34" charset="0"/>
                <a:cs typeface="Verdana" panose="020B0604030504040204" pitchFamily="34" charset="0"/>
              </a:rPr>
              <a:t>Hoeveel kinderen:</a:t>
            </a:r>
          </a:p>
          <a:p>
            <a:r>
              <a:rPr lang="nl-NL" sz="3200" dirty="0">
                <a:latin typeface="Verdana" panose="020B0604030504040204" pitchFamily="34" charset="0"/>
                <a:ea typeface="Verdana" panose="020B0604030504040204" pitchFamily="34" charset="0"/>
                <a:cs typeface="Verdana" panose="020B0604030504040204" pitchFamily="34" charset="0"/>
              </a:rPr>
              <a:t>worden er dan soms gepest in jouw klas?</a:t>
            </a:r>
          </a:p>
          <a:p>
            <a:r>
              <a:rPr lang="nl-NL" sz="3200" dirty="0">
                <a:latin typeface="Verdana" panose="020B0604030504040204" pitchFamily="34" charset="0"/>
                <a:ea typeface="Verdana" panose="020B0604030504040204" pitchFamily="34" charset="0"/>
                <a:cs typeface="Verdana" panose="020B0604030504040204" pitchFamily="34" charset="0"/>
              </a:rPr>
              <a:t>worden er dan vaak gepest </a:t>
            </a:r>
            <a:r>
              <a:rPr lang="nl-NL" sz="3200" dirty="0" smtClean="0">
                <a:latin typeface="Verdana" panose="020B0604030504040204" pitchFamily="34" charset="0"/>
                <a:ea typeface="Verdana" panose="020B0604030504040204" pitchFamily="34" charset="0"/>
                <a:cs typeface="Verdana" panose="020B0604030504040204" pitchFamily="34" charset="0"/>
              </a:rPr>
              <a:t>op </a:t>
            </a:r>
            <a:r>
              <a:rPr lang="nl-NL" sz="3200" dirty="0">
                <a:latin typeface="Verdana" panose="020B0604030504040204" pitchFamily="34" charset="0"/>
                <a:ea typeface="Verdana" panose="020B0604030504040204" pitchFamily="34" charset="0"/>
                <a:cs typeface="Verdana" panose="020B0604030504040204" pitchFamily="34" charset="0"/>
              </a:rPr>
              <a:t>jouw school?  </a:t>
            </a:r>
          </a:p>
        </p:txBody>
      </p:sp>
      <p:sp>
        <p:nvSpPr>
          <p:cNvPr id="5" name="Rectangle 4"/>
          <p:cNvSpPr/>
          <p:nvPr/>
        </p:nvSpPr>
        <p:spPr>
          <a:xfrm>
            <a:off x="3550010" y="6200632"/>
            <a:ext cx="5172698" cy="369332"/>
          </a:xfrm>
          <a:prstGeom prst="rect">
            <a:avLst/>
          </a:prstGeom>
        </p:spPr>
        <p:txBody>
          <a:bodyPr wrap="none">
            <a:sp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Vragen </a:t>
            </a:r>
            <a:r>
              <a:rPr lang="nl-NL" dirty="0">
                <a:latin typeface="Verdana" panose="020B0604030504040204" pitchFamily="34" charset="0"/>
                <a:ea typeface="Verdana" panose="020B0604030504040204" pitchFamily="34" charset="0"/>
                <a:cs typeface="Verdana" panose="020B0604030504040204" pitchFamily="34" charset="0"/>
              </a:rPr>
              <a:t>op bladzijde </a:t>
            </a:r>
            <a:r>
              <a:rPr lang="nl-NL" dirty="0" smtClean="0">
                <a:latin typeface="Verdana" panose="020B0604030504040204" pitchFamily="34" charset="0"/>
                <a:ea typeface="Verdana" panose="020B0604030504040204" pitchFamily="34" charset="0"/>
                <a:cs typeface="Verdana" panose="020B0604030504040204" pitchFamily="34" charset="0"/>
              </a:rPr>
              <a:t>3 van </a:t>
            </a:r>
            <a:r>
              <a:rPr lang="nl-NL" dirty="0">
                <a:latin typeface="Verdana" panose="020B0604030504040204" pitchFamily="34" charset="0"/>
                <a:ea typeface="Verdana" panose="020B0604030504040204" pitchFamily="34" charset="0"/>
                <a:cs typeface="Verdana" panose="020B0604030504040204" pitchFamily="34" charset="0"/>
              </a:rPr>
              <a:t>het werkboekje.</a:t>
            </a:r>
          </a:p>
        </p:txBody>
      </p:sp>
    </p:spTree>
    <p:extLst>
      <p:ext uri="{BB962C8B-B14F-4D97-AF65-F5344CB8AC3E}">
        <p14:creationId xmlns:p14="http://schemas.microsoft.com/office/powerpoint/2010/main" val="305815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569" y="1191247"/>
            <a:ext cx="11814837" cy="1569660"/>
          </a:xfrm>
          <a:prstGeom prst="rect">
            <a:avLst/>
          </a:prstGeom>
        </p:spPr>
        <p:txBody>
          <a:bodyPr wrap="none">
            <a:spAutoFit/>
          </a:bodyPr>
          <a:lstStyle/>
          <a:p>
            <a:r>
              <a:rPr lang="nl-NL" sz="3200" dirty="0">
                <a:latin typeface="Verdana" panose="020B0604030504040204" pitchFamily="34" charset="0"/>
                <a:ea typeface="Verdana" panose="020B0604030504040204" pitchFamily="34" charset="0"/>
                <a:cs typeface="Verdana" panose="020B0604030504040204" pitchFamily="34" charset="0"/>
              </a:rPr>
              <a:t>Als elk kind uit jouw klas, </a:t>
            </a:r>
            <a:r>
              <a:rPr lang="nl-NL" sz="3200" dirty="0" smtClean="0">
                <a:latin typeface="Verdana" panose="020B0604030504040204" pitchFamily="34" charset="0"/>
                <a:ea typeface="Verdana" panose="020B0604030504040204" pitchFamily="34" charset="0"/>
                <a:cs typeface="Verdana" panose="020B0604030504040204" pitchFamily="34" charset="0"/>
              </a:rPr>
              <a:t>dat </a:t>
            </a:r>
            <a:r>
              <a:rPr lang="nl-NL" sz="3200" dirty="0">
                <a:latin typeface="Verdana" panose="020B0604030504040204" pitchFamily="34" charset="0"/>
                <a:ea typeface="Verdana" panose="020B0604030504040204" pitchFamily="34" charset="0"/>
                <a:cs typeface="Verdana" panose="020B0604030504040204" pitchFamily="34" charset="0"/>
              </a:rPr>
              <a:t>soms gepest wordt, </a:t>
            </a:r>
            <a:endParaRPr lang="nl-NL" sz="3200" dirty="0" smtClean="0">
              <a:latin typeface="Verdana" panose="020B0604030504040204" pitchFamily="34" charset="0"/>
              <a:ea typeface="Verdana" panose="020B0604030504040204" pitchFamily="34" charset="0"/>
              <a:cs typeface="Verdana" panose="020B0604030504040204" pitchFamily="34" charset="0"/>
            </a:endParaRPr>
          </a:p>
          <a:p>
            <a:r>
              <a:rPr lang="nl-NL" sz="3200" dirty="0" smtClean="0">
                <a:latin typeface="Verdana" panose="020B0604030504040204" pitchFamily="34" charset="0"/>
                <a:ea typeface="Verdana" panose="020B0604030504040204" pitchFamily="34" charset="0"/>
                <a:cs typeface="Verdana" panose="020B0604030504040204" pitchFamily="34" charset="0"/>
              </a:rPr>
              <a:t>hiervan </a:t>
            </a:r>
            <a:r>
              <a:rPr lang="nl-NL" sz="3200" dirty="0">
                <a:latin typeface="Verdana" panose="020B0604030504040204" pitchFamily="34" charset="0"/>
                <a:ea typeface="Verdana" panose="020B0604030504040204" pitchFamily="34" charset="0"/>
                <a:cs typeface="Verdana" panose="020B0604030504040204" pitchFamily="34" charset="0"/>
              </a:rPr>
              <a:t>één </a:t>
            </a:r>
            <a:r>
              <a:rPr lang="nl-NL" sz="3200" dirty="0" smtClean="0">
                <a:latin typeface="Verdana" panose="020B0604030504040204" pitchFamily="34" charset="0"/>
                <a:ea typeface="Verdana" panose="020B0604030504040204" pitchFamily="34" charset="0"/>
                <a:cs typeface="Verdana" panose="020B0604030504040204" pitchFamily="34" charset="0"/>
              </a:rPr>
              <a:t>keer </a:t>
            </a:r>
            <a:r>
              <a:rPr lang="nl-NL" sz="3200" dirty="0">
                <a:latin typeface="Verdana" panose="020B0604030504040204" pitchFamily="34" charset="0"/>
                <a:ea typeface="Verdana" panose="020B0604030504040204" pitchFamily="34" charset="0"/>
                <a:cs typeface="Verdana" panose="020B0604030504040204" pitchFamily="34" charset="0"/>
              </a:rPr>
              <a:t>in de week verdrietig is, hoe vaak zijn </a:t>
            </a:r>
            <a:endParaRPr lang="nl-NL" sz="3200" dirty="0" smtClean="0">
              <a:latin typeface="Verdana" panose="020B0604030504040204" pitchFamily="34" charset="0"/>
              <a:ea typeface="Verdana" panose="020B0604030504040204" pitchFamily="34" charset="0"/>
              <a:cs typeface="Verdana" panose="020B0604030504040204" pitchFamily="34" charset="0"/>
            </a:endParaRPr>
          </a:p>
          <a:p>
            <a:r>
              <a:rPr lang="nl-NL" sz="3200" dirty="0" smtClean="0">
                <a:latin typeface="Verdana" panose="020B0604030504040204" pitchFamily="34" charset="0"/>
                <a:ea typeface="Verdana" panose="020B0604030504040204" pitchFamily="34" charset="0"/>
                <a:cs typeface="Verdana" panose="020B0604030504040204" pitchFamily="34" charset="0"/>
              </a:rPr>
              <a:t>zij </a:t>
            </a:r>
            <a:r>
              <a:rPr lang="nl-NL" sz="3200" dirty="0">
                <a:latin typeface="Verdana" panose="020B0604030504040204" pitchFamily="34" charset="0"/>
                <a:ea typeface="Verdana" panose="020B0604030504040204" pitchFamily="34" charset="0"/>
                <a:cs typeface="Verdana" panose="020B0604030504040204" pitchFamily="34" charset="0"/>
              </a:rPr>
              <a:t>dan </a:t>
            </a:r>
            <a:r>
              <a:rPr lang="nl-NL" sz="3200" dirty="0" smtClean="0">
                <a:latin typeface="Verdana" panose="020B0604030504040204" pitchFamily="34" charset="0"/>
                <a:ea typeface="Verdana" panose="020B0604030504040204" pitchFamily="34" charset="0"/>
                <a:cs typeface="Verdana" panose="020B0604030504040204" pitchFamily="34" charset="0"/>
              </a:rPr>
              <a:t>samen </a:t>
            </a:r>
            <a:r>
              <a:rPr lang="nl-NL" sz="3200" dirty="0" smtClean="0">
                <a:latin typeface="Verdana" panose="020B0604030504040204" pitchFamily="34" charset="0"/>
                <a:ea typeface="Verdana" panose="020B0604030504040204" pitchFamily="34" charset="0"/>
                <a:cs typeface="Verdana" panose="020B0604030504040204" pitchFamily="34" charset="0"/>
              </a:rPr>
              <a:t>verdrietig </a:t>
            </a:r>
            <a:r>
              <a:rPr lang="nl-NL" sz="3200" dirty="0">
                <a:latin typeface="Verdana" panose="020B0604030504040204" pitchFamily="34" charset="0"/>
                <a:ea typeface="Verdana" panose="020B0604030504040204" pitchFamily="34" charset="0"/>
                <a:cs typeface="Verdana" panose="020B0604030504040204" pitchFamily="34" charset="0"/>
              </a:rPr>
              <a:t>in één jaar? </a:t>
            </a:r>
            <a:endParaRPr lang="nl-NL" sz="32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320569" y="3536679"/>
            <a:ext cx="11376850" cy="1569660"/>
          </a:xfrm>
          <a:prstGeom prst="rect">
            <a:avLst/>
          </a:prstGeom>
        </p:spPr>
        <p:txBody>
          <a:bodyPr wrap="square">
            <a:spAutoFit/>
          </a:bodyPr>
          <a:lstStyle/>
          <a:p>
            <a:r>
              <a:rPr lang="nl-NL" sz="3200" dirty="0">
                <a:latin typeface="Verdana" panose="020B0604030504040204" pitchFamily="34" charset="0"/>
                <a:ea typeface="Verdana" panose="020B0604030504040204" pitchFamily="34" charset="0"/>
                <a:cs typeface="Verdana" panose="020B0604030504040204" pitchFamily="34" charset="0"/>
              </a:rPr>
              <a:t>Als de kinderen van jouw school, die vaak gepest </a:t>
            </a:r>
          </a:p>
          <a:p>
            <a:r>
              <a:rPr lang="nl-NL" sz="3200" dirty="0">
                <a:latin typeface="Verdana" panose="020B0604030504040204" pitchFamily="34" charset="0"/>
                <a:ea typeface="Verdana" panose="020B0604030504040204" pitchFamily="34" charset="0"/>
                <a:cs typeface="Verdana" panose="020B0604030504040204" pitchFamily="34" charset="0"/>
              </a:rPr>
              <a:t>worden, één keer in de week verdrietig zijn, hoe vaak </a:t>
            </a:r>
          </a:p>
          <a:p>
            <a:r>
              <a:rPr lang="nl-NL" sz="3200" dirty="0">
                <a:latin typeface="Verdana" panose="020B0604030504040204" pitchFamily="34" charset="0"/>
                <a:ea typeface="Verdana" panose="020B0604030504040204" pitchFamily="34" charset="0"/>
                <a:cs typeface="Verdana" panose="020B0604030504040204" pitchFamily="34" charset="0"/>
              </a:rPr>
              <a:t>zijn zij dan samen verdrietig in een jaar?</a:t>
            </a:r>
          </a:p>
        </p:txBody>
      </p:sp>
    </p:spTree>
    <p:extLst>
      <p:ext uri="{BB962C8B-B14F-4D97-AF65-F5344CB8AC3E}">
        <p14:creationId xmlns:p14="http://schemas.microsoft.com/office/powerpoint/2010/main" val="390198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568" y="957555"/>
            <a:ext cx="11610807" cy="1077218"/>
          </a:xfrm>
          <a:prstGeom prst="rect">
            <a:avLst/>
          </a:prstGeom>
        </p:spPr>
        <p:txBody>
          <a:bodyPr wrap="none">
            <a:spAutoFit/>
          </a:bodyPr>
          <a:lstStyle/>
          <a:p>
            <a:r>
              <a:rPr lang="nl-NL" sz="3200" dirty="0">
                <a:latin typeface="Verdana" panose="020B0604030504040204" pitchFamily="34" charset="0"/>
                <a:ea typeface="Verdana" panose="020B0604030504040204" pitchFamily="34" charset="0"/>
                <a:cs typeface="Verdana" panose="020B0604030504040204" pitchFamily="34" charset="0"/>
              </a:rPr>
              <a:t>Als je het verdriet kon meten in </a:t>
            </a:r>
            <a:r>
              <a:rPr lang="nl-NL" sz="3200" dirty="0" smtClean="0">
                <a:latin typeface="Verdana" panose="020B0604030504040204" pitchFamily="34" charset="0"/>
                <a:ea typeface="Verdana" panose="020B0604030504040204" pitchFamily="34" charset="0"/>
                <a:cs typeface="Verdana" panose="020B0604030504040204" pitchFamily="34" charset="0"/>
              </a:rPr>
              <a:t>tranen, </a:t>
            </a:r>
            <a:r>
              <a:rPr lang="nl-NL" sz="3200" dirty="0">
                <a:latin typeface="Verdana" panose="020B0604030504040204" pitchFamily="34" charset="0"/>
                <a:ea typeface="Verdana" panose="020B0604030504040204" pitchFamily="34" charset="0"/>
                <a:cs typeface="Verdana" panose="020B0604030504040204" pitchFamily="34" charset="0"/>
              </a:rPr>
              <a:t>hoeveel tranen</a:t>
            </a:r>
          </a:p>
          <a:p>
            <a:r>
              <a:rPr lang="nl-NL" sz="3200" dirty="0">
                <a:latin typeface="Verdana" panose="020B0604030504040204" pitchFamily="34" charset="0"/>
                <a:ea typeface="Verdana" panose="020B0604030504040204" pitchFamily="34" charset="0"/>
                <a:cs typeface="Verdana" panose="020B0604030504040204" pitchFamily="34" charset="0"/>
              </a:rPr>
              <a:t>denk je dan dat pesten veroorzaakt? </a:t>
            </a:r>
            <a:endParaRPr lang="nl-NL" sz="32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320568" y="4468810"/>
            <a:ext cx="11152563" cy="1077218"/>
          </a:xfrm>
          <a:prstGeom prst="rect">
            <a:avLst/>
          </a:prstGeom>
        </p:spPr>
        <p:txBody>
          <a:bodyPr wrap="square">
            <a:spAutoFit/>
          </a:bodyPr>
          <a:lstStyle/>
          <a:p>
            <a:r>
              <a:rPr lang="nl-NL" sz="3200" b="1" dirty="0">
                <a:latin typeface="Verdana" panose="020B0604030504040204" pitchFamily="34" charset="0"/>
                <a:ea typeface="Verdana" panose="020B0604030504040204" pitchFamily="34" charset="0"/>
                <a:cs typeface="Verdana" panose="020B0604030504040204" pitchFamily="34" charset="0"/>
              </a:rPr>
              <a:t>Op jouw school?</a:t>
            </a:r>
          </a:p>
          <a:p>
            <a:r>
              <a:rPr lang="nl-NL" sz="3200" dirty="0">
                <a:latin typeface="Verdana" panose="020B0604030504040204" pitchFamily="34" charset="0"/>
                <a:ea typeface="Verdana" panose="020B0604030504040204" pitchFamily="34" charset="0"/>
                <a:cs typeface="Verdana" panose="020B0604030504040204" pitchFamily="34" charset="0"/>
              </a:rPr>
              <a:t>Weinig tranen, veel tranen of heel veel tranen?</a:t>
            </a:r>
          </a:p>
        </p:txBody>
      </p:sp>
      <p:sp>
        <p:nvSpPr>
          <p:cNvPr id="4" name="Rectangle 3"/>
          <p:cNvSpPr/>
          <p:nvPr/>
        </p:nvSpPr>
        <p:spPr>
          <a:xfrm>
            <a:off x="320567" y="3036347"/>
            <a:ext cx="10436101" cy="1077218"/>
          </a:xfrm>
          <a:prstGeom prst="rect">
            <a:avLst/>
          </a:prstGeom>
        </p:spPr>
        <p:txBody>
          <a:bodyPr wrap="square">
            <a:spAutoFit/>
          </a:bodyPr>
          <a:lstStyle/>
          <a:p>
            <a:r>
              <a:rPr lang="nl-NL" sz="3200" b="1" dirty="0">
                <a:latin typeface="Verdana" panose="020B0604030504040204" pitchFamily="34" charset="0"/>
                <a:ea typeface="Verdana" panose="020B0604030504040204" pitchFamily="34" charset="0"/>
                <a:cs typeface="Verdana" panose="020B0604030504040204" pitchFamily="34" charset="0"/>
              </a:rPr>
              <a:t>In jouw klas?  </a:t>
            </a:r>
            <a:r>
              <a:rPr lang="nl-NL" sz="3200" dirty="0">
                <a:latin typeface="Verdana" panose="020B0604030504040204" pitchFamily="34" charset="0"/>
                <a:ea typeface="Verdana" panose="020B0604030504040204" pitchFamily="34" charset="0"/>
                <a:cs typeface="Verdana" panose="020B0604030504040204" pitchFamily="34" charset="0"/>
              </a:rPr>
              <a:t/>
            </a:r>
            <a:br>
              <a:rPr lang="nl-NL" sz="3200" dirty="0">
                <a:latin typeface="Verdana" panose="020B0604030504040204" pitchFamily="34" charset="0"/>
                <a:ea typeface="Verdana" panose="020B0604030504040204" pitchFamily="34" charset="0"/>
                <a:cs typeface="Verdana" panose="020B0604030504040204" pitchFamily="34" charset="0"/>
              </a:rPr>
            </a:br>
            <a:r>
              <a:rPr lang="nl-NL" sz="3200" dirty="0">
                <a:latin typeface="Verdana" panose="020B0604030504040204" pitchFamily="34" charset="0"/>
                <a:ea typeface="Verdana" panose="020B0604030504040204" pitchFamily="34" charset="0"/>
                <a:cs typeface="Verdana" panose="020B0604030504040204" pitchFamily="34" charset="0"/>
              </a:rPr>
              <a:t>Weinig tranen, veel tranen of heel veel tranen?</a:t>
            </a:r>
          </a:p>
        </p:txBody>
      </p:sp>
      <p:sp>
        <p:nvSpPr>
          <p:cNvPr id="5" name="Rectangle 4"/>
          <p:cNvSpPr/>
          <p:nvPr/>
        </p:nvSpPr>
        <p:spPr>
          <a:xfrm>
            <a:off x="3550010" y="6200632"/>
            <a:ext cx="5172698" cy="369332"/>
          </a:xfrm>
          <a:prstGeom prst="rect">
            <a:avLst/>
          </a:prstGeom>
        </p:spPr>
        <p:txBody>
          <a:bodyPr wrap="none">
            <a:sp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Vragen </a:t>
            </a:r>
            <a:r>
              <a:rPr lang="nl-NL" dirty="0">
                <a:latin typeface="Verdana" panose="020B0604030504040204" pitchFamily="34" charset="0"/>
                <a:ea typeface="Verdana" panose="020B0604030504040204" pitchFamily="34" charset="0"/>
                <a:cs typeface="Verdana" panose="020B0604030504040204" pitchFamily="34" charset="0"/>
              </a:rPr>
              <a:t>op bladzijde </a:t>
            </a:r>
            <a:r>
              <a:rPr lang="nl-NL" dirty="0" smtClean="0">
                <a:latin typeface="Verdana" panose="020B0604030504040204" pitchFamily="34" charset="0"/>
                <a:ea typeface="Verdana" panose="020B0604030504040204" pitchFamily="34" charset="0"/>
                <a:cs typeface="Verdana" panose="020B0604030504040204" pitchFamily="34" charset="0"/>
              </a:rPr>
              <a:t>3 van </a:t>
            </a:r>
            <a:r>
              <a:rPr lang="nl-NL" dirty="0">
                <a:latin typeface="Verdana" panose="020B0604030504040204" pitchFamily="34" charset="0"/>
                <a:ea typeface="Verdana" panose="020B0604030504040204" pitchFamily="34" charset="0"/>
                <a:cs typeface="Verdana" panose="020B0604030504040204" pitchFamily="34" charset="0"/>
              </a:rPr>
              <a:t>het werkboekje.</a:t>
            </a:r>
          </a:p>
        </p:txBody>
      </p:sp>
    </p:spTree>
    <p:extLst>
      <p:ext uri="{BB962C8B-B14F-4D97-AF65-F5344CB8AC3E}">
        <p14:creationId xmlns:p14="http://schemas.microsoft.com/office/powerpoint/2010/main" val="24791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396536317"/>
              </p:ext>
            </p:extLst>
          </p:nvPr>
        </p:nvGraphicFramePr>
        <p:xfrm>
          <a:off x="1297549" y="751047"/>
          <a:ext cx="1955588" cy="5564038"/>
        </p:xfrm>
        <a:graphic>
          <a:graphicData uri="http://schemas.openxmlformats.org/presentationml/2006/ole">
            <mc:AlternateContent xmlns:mc="http://schemas.openxmlformats.org/markup-compatibility/2006">
              <mc:Choice xmlns:v="urn:schemas-microsoft-com:vml" Requires="v">
                <p:oleObj spid="_x0000_s1067" name="CorelDRAW" r:id="rId3" imgW="512369" imgH="1458939" progId="CorelDraw.Graphic.18">
                  <p:embed/>
                </p:oleObj>
              </mc:Choice>
              <mc:Fallback>
                <p:oleObj name="CorelDRAW" r:id="rId3" imgW="512369" imgH="1458939" progId="CorelDraw.Graphic.18">
                  <p:embed/>
                  <p:pic>
                    <p:nvPicPr>
                      <p:cNvPr id="0" name=""/>
                      <p:cNvPicPr/>
                      <p:nvPr/>
                    </p:nvPicPr>
                    <p:blipFill>
                      <a:blip r:embed="rId4"/>
                      <a:stretch>
                        <a:fillRect/>
                      </a:stretch>
                    </p:blipFill>
                    <p:spPr>
                      <a:xfrm>
                        <a:off x="1297549" y="751047"/>
                        <a:ext cx="1955588" cy="5564038"/>
                      </a:xfrm>
                      <a:prstGeom prst="rect">
                        <a:avLst/>
                      </a:prstGeom>
                    </p:spPr>
                  </p:pic>
                </p:oleObj>
              </mc:Fallback>
            </mc:AlternateContent>
          </a:graphicData>
        </a:graphic>
      </p:graphicFrame>
      <p:sp>
        <p:nvSpPr>
          <p:cNvPr id="3" name="Rectangle 2"/>
          <p:cNvSpPr/>
          <p:nvPr/>
        </p:nvSpPr>
        <p:spPr>
          <a:xfrm>
            <a:off x="4117520" y="2967801"/>
            <a:ext cx="6096000" cy="2554545"/>
          </a:xfrm>
          <a:prstGeom prst="rect">
            <a:avLst/>
          </a:prstGeom>
        </p:spPr>
        <p:txBody>
          <a:bodyPr>
            <a:spAutoFit/>
          </a:bodyPr>
          <a:lstStyle/>
          <a:p>
            <a:r>
              <a:rPr lang="nl-NL" sz="3200" dirty="0" smtClean="0">
                <a:latin typeface="Verdana" panose="020B0604030504040204" pitchFamily="34" charset="0"/>
                <a:ea typeface="Verdana" panose="020B0604030504040204" pitchFamily="34" charset="0"/>
                <a:cs typeface="Verdana" panose="020B0604030504040204" pitchFamily="34" charset="0"/>
              </a:rPr>
              <a:t>Elk kind kan andere dingen,</a:t>
            </a:r>
          </a:p>
          <a:p>
            <a:r>
              <a:rPr lang="nl-NL" sz="3200" dirty="0" smtClean="0">
                <a:latin typeface="Verdana" panose="020B0604030504040204" pitchFamily="34" charset="0"/>
                <a:ea typeface="Verdana" panose="020B0604030504040204" pitchFamily="34" charset="0"/>
                <a:cs typeface="Verdana" panose="020B0604030504040204" pitchFamily="34" charset="0"/>
              </a:rPr>
              <a:t>ziet dingen anders,</a:t>
            </a:r>
          </a:p>
          <a:p>
            <a:r>
              <a:rPr lang="nl-NL" sz="3200" dirty="0" smtClean="0">
                <a:latin typeface="Verdana" panose="020B0604030504040204" pitchFamily="34" charset="0"/>
                <a:ea typeface="Verdana" panose="020B0604030504040204" pitchFamily="34" charset="0"/>
                <a:cs typeface="Verdana" panose="020B0604030504040204" pitchFamily="34" charset="0"/>
              </a:rPr>
              <a:t>voelt dingen anders,</a:t>
            </a:r>
          </a:p>
          <a:p>
            <a:r>
              <a:rPr lang="nl-NL" sz="3200" dirty="0" smtClean="0">
                <a:latin typeface="Verdana" panose="020B0604030504040204" pitchFamily="34" charset="0"/>
                <a:ea typeface="Verdana" panose="020B0604030504040204" pitchFamily="34" charset="0"/>
                <a:cs typeface="Verdana" panose="020B0604030504040204" pitchFamily="34" charset="0"/>
              </a:rPr>
              <a:t>doet dingen anders,</a:t>
            </a:r>
          </a:p>
          <a:p>
            <a:r>
              <a:rPr lang="nl-NL" sz="3200" dirty="0" smtClean="0">
                <a:latin typeface="Verdana" panose="020B0604030504040204" pitchFamily="34" charset="0"/>
                <a:ea typeface="Verdana" panose="020B0604030504040204" pitchFamily="34" charset="0"/>
                <a:cs typeface="Verdana" panose="020B0604030504040204" pitchFamily="34" charset="0"/>
              </a:rPr>
              <a:t>reageert </a:t>
            </a:r>
            <a:r>
              <a:rPr lang="nl-NL" sz="3200" dirty="0" smtClean="0">
                <a:latin typeface="Verdana" panose="020B0604030504040204" pitchFamily="34" charset="0"/>
                <a:ea typeface="Verdana" panose="020B0604030504040204" pitchFamily="34" charset="0"/>
                <a:cs typeface="Verdana" panose="020B0604030504040204" pitchFamily="34" charset="0"/>
              </a:rPr>
              <a:t>anders,</a:t>
            </a:r>
            <a:endParaRPr lang="nl-NL" sz="32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4117520" y="582745"/>
            <a:ext cx="6096000" cy="1569660"/>
          </a:xfrm>
          <a:prstGeom prst="rect">
            <a:avLst/>
          </a:prstGeom>
        </p:spPr>
        <p:txBody>
          <a:bodyPr>
            <a:spAutoFit/>
          </a:bodyPr>
          <a:lstStyle/>
          <a:p>
            <a:r>
              <a:rPr lang="nl-NL" sz="3200" dirty="0">
                <a:latin typeface="Verdana" panose="020B0604030504040204" pitchFamily="34" charset="0"/>
                <a:ea typeface="Verdana" panose="020B0604030504040204" pitchFamily="34" charset="0"/>
                <a:cs typeface="Verdana" panose="020B0604030504040204" pitchFamily="34" charset="0"/>
              </a:rPr>
              <a:t>Hoe zien jullie deze fles?</a:t>
            </a:r>
          </a:p>
          <a:p>
            <a:r>
              <a:rPr lang="nl-NL" sz="3200" dirty="0">
                <a:latin typeface="Verdana" panose="020B0604030504040204" pitchFamily="34" charset="0"/>
                <a:ea typeface="Verdana" panose="020B0604030504040204" pitchFamily="34" charset="0"/>
                <a:cs typeface="Verdana" panose="020B0604030504040204" pitchFamily="34" charset="0"/>
              </a:rPr>
              <a:t>Is deze </a:t>
            </a:r>
            <a:r>
              <a:rPr lang="nl-NL" sz="3200" dirty="0" smtClean="0">
                <a:latin typeface="Verdana" panose="020B0604030504040204" pitchFamily="34" charset="0"/>
                <a:ea typeface="Verdana" panose="020B0604030504040204" pitchFamily="34" charset="0"/>
                <a:cs typeface="Verdana" panose="020B0604030504040204" pitchFamily="34" charset="0"/>
              </a:rPr>
              <a:t>halfvol </a:t>
            </a:r>
            <a:r>
              <a:rPr lang="nl-NL" sz="3200" dirty="0">
                <a:latin typeface="Verdana" panose="020B0604030504040204" pitchFamily="34" charset="0"/>
                <a:ea typeface="Verdana" panose="020B0604030504040204" pitchFamily="34" charset="0"/>
                <a:cs typeface="Verdana" panose="020B0604030504040204" pitchFamily="34" charset="0"/>
              </a:rPr>
              <a:t>of </a:t>
            </a:r>
            <a:r>
              <a:rPr lang="nl-NL" sz="3200" dirty="0" smtClean="0">
                <a:latin typeface="Verdana" panose="020B0604030504040204" pitchFamily="34" charset="0"/>
                <a:ea typeface="Verdana" panose="020B0604030504040204" pitchFamily="34" charset="0"/>
                <a:cs typeface="Verdana" panose="020B0604030504040204" pitchFamily="34" charset="0"/>
              </a:rPr>
              <a:t>halfleeg</a:t>
            </a:r>
            <a:r>
              <a:rPr lang="nl-NL" sz="3200" dirty="0">
                <a:latin typeface="Verdana" panose="020B0604030504040204" pitchFamily="34" charset="0"/>
                <a:ea typeface="Verdana" panose="020B0604030504040204" pitchFamily="34" charset="0"/>
                <a:cs typeface="Verdana" panose="020B0604030504040204" pitchFamily="34" charset="0"/>
              </a:rPr>
              <a:t>?</a:t>
            </a:r>
          </a:p>
          <a:p>
            <a:r>
              <a:rPr lang="nl-NL" sz="3200" dirty="0">
                <a:latin typeface="Verdana" panose="020B0604030504040204" pitchFamily="34" charset="0"/>
                <a:ea typeface="Verdana" panose="020B0604030504040204" pitchFamily="34" charset="0"/>
                <a:cs typeface="Verdana" panose="020B0604030504040204" pitchFamily="34" charset="0"/>
              </a:rPr>
              <a:t>Iedereen ziet het anders.</a:t>
            </a:r>
          </a:p>
        </p:txBody>
      </p:sp>
      <p:sp>
        <p:nvSpPr>
          <p:cNvPr id="5" name="Rectangle 4"/>
          <p:cNvSpPr/>
          <p:nvPr/>
        </p:nvSpPr>
        <p:spPr>
          <a:xfrm>
            <a:off x="4117520" y="6315085"/>
            <a:ext cx="5026825" cy="369332"/>
          </a:xfrm>
          <a:prstGeom prst="rect">
            <a:avLst/>
          </a:prstGeom>
        </p:spPr>
        <p:txBody>
          <a:bodyPr wrap="none">
            <a:sp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Vraag </a:t>
            </a:r>
            <a:r>
              <a:rPr lang="nl-NL" dirty="0">
                <a:latin typeface="Verdana" panose="020B0604030504040204" pitchFamily="34" charset="0"/>
                <a:ea typeface="Verdana" panose="020B0604030504040204" pitchFamily="34" charset="0"/>
                <a:cs typeface="Verdana" panose="020B0604030504040204" pitchFamily="34" charset="0"/>
              </a:rPr>
              <a:t>op bladzijde </a:t>
            </a:r>
            <a:r>
              <a:rPr lang="nl-NL" dirty="0" smtClean="0">
                <a:latin typeface="Verdana" panose="020B0604030504040204" pitchFamily="34" charset="0"/>
                <a:ea typeface="Verdana" panose="020B0604030504040204" pitchFamily="34" charset="0"/>
                <a:cs typeface="Verdana" panose="020B0604030504040204" pitchFamily="34" charset="0"/>
              </a:rPr>
              <a:t>6 van </a:t>
            </a:r>
            <a:r>
              <a:rPr lang="nl-NL" dirty="0">
                <a:latin typeface="Verdana" panose="020B0604030504040204" pitchFamily="34" charset="0"/>
                <a:ea typeface="Verdana" panose="020B0604030504040204" pitchFamily="34" charset="0"/>
                <a:cs typeface="Verdana" panose="020B0604030504040204" pitchFamily="34" charset="0"/>
              </a:rPr>
              <a:t>het werkboekje.</a:t>
            </a:r>
          </a:p>
        </p:txBody>
      </p:sp>
    </p:spTree>
    <p:extLst>
      <p:ext uri="{BB962C8B-B14F-4D97-AF65-F5344CB8AC3E}">
        <p14:creationId xmlns:p14="http://schemas.microsoft.com/office/powerpoint/2010/main" val="355655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90068" y="4515651"/>
            <a:ext cx="3940232" cy="707886"/>
          </a:xfrm>
          <a:prstGeom prst="rect">
            <a:avLst/>
          </a:prstGeom>
        </p:spPr>
        <p:txBody>
          <a:bodyPr wrap="square">
            <a:spAutoFit/>
          </a:bodyPr>
          <a:lstStyle/>
          <a:p>
            <a:r>
              <a:rPr lang="nl-NL" sz="4000" b="1" dirty="0" smtClean="0">
                <a:latin typeface="Verdana" panose="020B0604030504040204" pitchFamily="34" charset="0"/>
                <a:ea typeface="Verdana" panose="020B0604030504040204" pitchFamily="34" charset="0"/>
                <a:cs typeface="Verdana" panose="020B0604030504040204" pitchFamily="34" charset="0"/>
              </a:rPr>
              <a:t>Meld pesten!</a:t>
            </a:r>
            <a:endParaRPr lang="nl-NL" sz="40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3318214" y="260652"/>
            <a:ext cx="4604222" cy="584775"/>
          </a:xfrm>
          <a:prstGeom prst="rect">
            <a:avLst/>
          </a:prstGeom>
        </p:spPr>
        <p:txBody>
          <a:bodyPr wrap="square">
            <a:spAutoFit/>
          </a:bodyPr>
          <a:lstStyle/>
          <a:p>
            <a:r>
              <a:rPr lang="nl-NL" sz="3200" b="1" dirty="0" smtClean="0">
                <a:latin typeface="Verdana" panose="020B0604030504040204" pitchFamily="34" charset="0"/>
                <a:ea typeface="Verdana" panose="020B0604030504040204" pitchFamily="34" charset="0"/>
                <a:cs typeface="Verdana" panose="020B0604030504040204" pitchFamily="34" charset="0"/>
              </a:rPr>
              <a:t>Verbreek de stilte!</a:t>
            </a:r>
            <a:endParaRPr lang="nl-NL" sz="32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2466108" y="5387570"/>
            <a:ext cx="6724073" cy="1077218"/>
          </a:xfrm>
          <a:prstGeom prst="rect">
            <a:avLst/>
          </a:prstGeom>
        </p:spPr>
        <p:txBody>
          <a:bodyPr wrap="square">
            <a:spAutoFit/>
          </a:bodyPr>
          <a:lstStyle/>
          <a:p>
            <a:pPr algn="ctr"/>
            <a:r>
              <a:rPr lang="nl-NL" sz="3200" dirty="0" smtClean="0">
                <a:latin typeface="Verdana" panose="020B0604030504040204" pitchFamily="34" charset="0"/>
                <a:ea typeface="Verdana" panose="020B0604030504040204" pitchFamily="34" charset="0"/>
                <a:cs typeface="Verdana" panose="020B0604030504040204" pitchFamily="34" charset="0"/>
              </a:rPr>
              <a:t>Spreek je uit over pesten! </a:t>
            </a:r>
          </a:p>
          <a:p>
            <a:pPr algn="ctr"/>
            <a:r>
              <a:rPr lang="nl-NL" sz="3200" dirty="0" smtClean="0">
                <a:latin typeface="Verdana" panose="020B0604030504040204" pitchFamily="34" charset="0"/>
                <a:ea typeface="Verdana" panose="020B0604030504040204" pitchFamily="34" charset="0"/>
                <a:cs typeface="Verdana" panose="020B0604030504040204" pitchFamily="34" charset="0"/>
              </a:rPr>
              <a:t>Als jij niets zegt, wie dan wel?</a:t>
            </a:r>
            <a:endParaRPr lang="nl-NL" sz="32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9322" y="635056"/>
            <a:ext cx="3221724" cy="3880595"/>
          </a:xfrm>
          <a:prstGeom prst="rect">
            <a:avLst/>
          </a:prstGeom>
        </p:spPr>
      </p:pic>
    </p:spTree>
    <p:extLst>
      <p:ext uri="{BB962C8B-B14F-4D97-AF65-F5344CB8AC3E}">
        <p14:creationId xmlns:p14="http://schemas.microsoft.com/office/powerpoint/2010/main" val="61907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751" y="525276"/>
            <a:ext cx="10963563" cy="584775"/>
          </a:xfrm>
          <a:prstGeom prst="rect">
            <a:avLst/>
          </a:prstGeom>
        </p:spPr>
        <p:txBody>
          <a:bodyPr wrap="square">
            <a:spAutoFit/>
          </a:bodyPr>
          <a:lstStyle/>
          <a:p>
            <a:pPr algn="ctr"/>
            <a:r>
              <a:rPr lang="nl-NL" sz="3200" dirty="0" smtClean="0">
                <a:latin typeface="Verdana" panose="020B0604030504040204" pitchFamily="34" charset="0"/>
                <a:ea typeface="Verdana" panose="020B0604030504040204" pitchFamily="34" charset="0"/>
                <a:cs typeface="Verdana" panose="020B0604030504040204" pitchFamily="34" charset="0"/>
              </a:rPr>
              <a:t>Laat je niet de mond snoeren, maar praat erover!</a:t>
            </a:r>
            <a:endParaRPr lang="nl-NL" sz="32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532" y="1233162"/>
            <a:ext cx="4140000" cy="3864667"/>
          </a:xfrm>
          <a:prstGeom prst="rect">
            <a:avLst/>
          </a:prstGeom>
        </p:spPr>
      </p:pic>
      <p:sp>
        <p:nvSpPr>
          <p:cNvPr id="4" name="Rectangle 3"/>
          <p:cNvSpPr/>
          <p:nvPr/>
        </p:nvSpPr>
        <p:spPr>
          <a:xfrm>
            <a:off x="2242849" y="5356275"/>
            <a:ext cx="7281930" cy="584775"/>
          </a:xfrm>
          <a:prstGeom prst="rect">
            <a:avLst/>
          </a:prstGeom>
        </p:spPr>
        <p:txBody>
          <a:bodyPr wrap="none">
            <a:spAutoFit/>
          </a:bodyPr>
          <a:lstStyle/>
          <a:p>
            <a:r>
              <a:rPr lang="nl-NL" sz="3200" dirty="0">
                <a:latin typeface="Verdana" panose="020B0604030504040204" pitchFamily="34" charset="0"/>
                <a:ea typeface="Verdana" panose="020B0604030504040204" pitchFamily="34" charset="0"/>
                <a:cs typeface="Verdana" panose="020B0604030504040204" pitchFamily="34" charset="0"/>
              </a:rPr>
              <a:t>Is het melden van pesten klikken?</a:t>
            </a:r>
          </a:p>
        </p:txBody>
      </p:sp>
      <p:sp>
        <p:nvSpPr>
          <p:cNvPr id="5" name="Rectangle 4"/>
          <p:cNvSpPr/>
          <p:nvPr/>
        </p:nvSpPr>
        <p:spPr>
          <a:xfrm>
            <a:off x="3322119" y="6129629"/>
            <a:ext cx="5026825" cy="369332"/>
          </a:xfrm>
          <a:prstGeom prst="rect">
            <a:avLst/>
          </a:prstGeom>
        </p:spPr>
        <p:txBody>
          <a:bodyPr wrap="none">
            <a:sp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Vraag </a:t>
            </a:r>
            <a:r>
              <a:rPr lang="nl-NL" dirty="0">
                <a:latin typeface="Verdana" panose="020B0604030504040204" pitchFamily="34" charset="0"/>
                <a:ea typeface="Verdana" panose="020B0604030504040204" pitchFamily="34" charset="0"/>
                <a:cs typeface="Verdana" panose="020B0604030504040204" pitchFamily="34" charset="0"/>
              </a:rPr>
              <a:t>op bladzijde </a:t>
            </a:r>
            <a:r>
              <a:rPr lang="nl-NL" dirty="0" smtClean="0">
                <a:latin typeface="Verdana" panose="020B0604030504040204" pitchFamily="34" charset="0"/>
                <a:ea typeface="Verdana" panose="020B0604030504040204" pitchFamily="34" charset="0"/>
                <a:cs typeface="Verdana" panose="020B0604030504040204" pitchFamily="34" charset="0"/>
              </a:rPr>
              <a:t>9 van </a:t>
            </a:r>
            <a:r>
              <a:rPr lang="nl-NL" dirty="0">
                <a:latin typeface="Verdana" panose="020B0604030504040204" pitchFamily="34" charset="0"/>
                <a:ea typeface="Verdana" panose="020B0604030504040204" pitchFamily="34" charset="0"/>
                <a:cs typeface="Verdana" panose="020B0604030504040204" pitchFamily="34" charset="0"/>
              </a:rPr>
              <a:t>het werkboekje.</a:t>
            </a:r>
          </a:p>
        </p:txBody>
      </p:sp>
    </p:spTree>
    <p:extLst>
      <p:ext uri="{BB962C8B-B14F-4D97-AF65-F5344CB8AC3E}">
        <p14:creationId xmlns:p14="http://schemas.microsoft.com/office/powerpoint/2010/main" val="1451553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402" y="940281"/>
            <a:ext cx="11197970" cy="1077218"/>
          </a:xfrm>
          <a:prstGeom prst="rect">
            <a:avLst/>
          </a:prstGeom>
          <a:noFill/>
        </p:spPr>
        <p:txBody>
          <a:bodyPr wrap="square" rtlCol="0">
            <a:spAutoFit/>
          </a:bodyPr>
          <a:lstStyle/>
          <a:p>
            <a:pPr algn="ctr"/>
            <a:r>
              <a:rPr lang="nl-NL" sz="3200" dirty="0" smtClean="0">
                <a:latin typeface="Verdana" panose="020B0604030504040204" pitchFamily="34" charset="0"/>
                <a:ea typeface="Verdana" panose="020B0604030504040204" pitchFamily="34" charset="0"/>
                <a:cs typeface="Verdana" panose="020B0604030504040204" pitchFamily="34" charset="0"/>
              </a:rPr>
              <a:t>Je kent nu veel oplossingen </a:t>
            </a:r>
            <a:r>
              <a:rPr lang="nl-NL" sz="3200" dirty="0" smtClean="0">
                <a:latin typeface="Verdana" panose="020B0604030504040204" pitchFamily="34" charset="0"/>
                <a:ea typeface="Verdana" panose="020B0604030504040204" pitchFamily="34" charset="0"/>
                <a:cs typeface="Verdana" panose="020B0604030504040204" pitchFamily="34" charset="0"/>
              </a:rPr>
              <a:t>voor </a:t>
            </a:r>
            <a:r>
              <a:rPr lang="nl-NL" sz="3200" dirty="0" smtClean="0">
                <a:latin typeface="Verdana" panose="020B0604030504040204" pitchFamily="34" charset="0"/>
                <a:ea typeface="Verdana" panose="020B0604030504040204" pitchFamily="34" charset="0"/>
                <a:cs typeface="Verdana" panose="020B0604030504040204" pitchFamily="34" charset="0"/>
              </a:rPr>
              <a:t>pesten. </a:t>
            </a:r>
          </a:p>
          <a:p>
            <a:pPr algn="ctr"/>
            <a:r>
              <a:rPr lang="nl-NL" sz="3200" dirty="0" smtClean="0">
                <a:latin typeface="Verdana" panose="020B0604030504040204" pitchFamily="34" charset="0"/>
                <a:ea typeface="Verdana" panose="020B0604030504040204" pitchFamily="34" charset="0"/>
                <a:cs typeface="Verdana" panose="020B0604030504040204" pitchFamily="34" charset="0"/>
              </a:rPr>
              <a:t>Kun je ze ook toepassen als je iemand ziet pesten?</a:t>
            </a:r>
          </a:p>
        </p:txBody>
      </p:sp>
      <p:sp>
        <p:nvSpPr>
          <p:cNvPr id="5" name="Rectangle 4"/>
          <p:cNvSpPr/>
          <p:nvPr/>
        </p:nvSpPr>
        <p:spPr>
          <a:xfrm>
            <a:off x="1467173" y="3621894"/>
            <a:ext cx="8794428" cy="861774"/>
          </a:xfrm>
          <a:prstGeom prst="rect">
            <a:avLst/>
          </a:prstGeom>
        </p:spPr>
        <p:txBody>
          <a:bodyPr wrap="square">
            <a:spAutoFit/>
          </a:bodyPr>
          <a:lstStyle/>
          <a:p>
            <a:pPr algn="ctr"/>
            <a:r>
              <a:rPr lang="nl-NL" sz="3200" dirty="0">
                <a:latin typeface="Verdana" panose="020B0604030504040204" pitchFamily="34" charset="0"/>
                <a:ea typeface="Verdana" panose="020B0604030504040204" pitchFamily="34" charset="0"/>
                <a:cs typeface="Verdana" panose="020B0604030504040204" pitchFamily="34" charset="0"/>
              </a:rPr>
              <a:t>Ook als er een vorm van </a:t>
            </a:r>
            <a:r>
              <a:rPr lang="nl-NL" sz="3200" dirty="0" smtClean="0">
                <a:latin typeface="Verdana" panose="020B0604030504040204" pitchFamily="34" charset="0"/>
                <a:ea typeface="Verdana" panose="020B0604030504040204" pitchFamily="34" charset="0"/>
                <a:cs typeface="Verdana" panose="020B0604030504040204" pitchFamily="34" charset="0"/>
              </a:rPr>
              <a:t>groepsdruk </a:t>
            </a:r>
            <a:r>
              <a:rPr lang="nl-NL" sz="3200" dirty="0">
                <a:latin typeface="Verdana" panose="020B0604030504040204" pitchFamily="34" charset="0"/>
                <a:ea typeface="Verdana" panose="020B0604030504040204" pitchFamily="34" charset="0"/>
                <a:cs typeface="Verdana" panose="020B0604030504040204" pitchFamily="34" charset="0"/>
              </a:rPr>
              <a:t>is</a:t>
            </a:r>
            <a:r>
              <a:rPr lang="nl-NL" sz="3200" dirty="0" smtClean="0">
                <a:latin typeface="Verdana" panose="020B0604030504040204" pitchFamily="34" charset="0"/>
                <a:ea typeface="Verdana" panose="020B0604030504040204" pitchFamily="34" charset="0"/>
                <a:cs typeface="Verdana" panose="020B0604030504040204" pitchFamily="34" charset="0"/>
              </a:rPr>
              <a:t>? </a:t>
            </a:r>
            <a:r>
              <a:rPr lang="nl-NL" dirty="0" smtClean="0">
                <a:latin typeface="Verdana" panose="020B0604030504040204" pitchFamily="34" charset="0"/>
                <a:ea typeface="Verdana" panose="020B0604030504040204" pitchFamily="34" charset="0"/>
                <a:cs typeface="Verdana" panose="020B0604030504040204" pitchFamily="34" charset="0"/>
              </a:rPr>
              <a:t>(</a:t>
            </a:r>
            <a:r>
              <a:rPr lang="nl-NL" dirty="0" smtClean="0">
                <a:latin typeface="Verdana" panose="020B0604030504040204" pitchFamily="34" charset="0"/>
                <a:ea typeface="Verdana" panose="020B0604030504040204" pitchFamily="34" charset="0"/>
                <a:cs typeface="Verdana" panose="020B0604030504040204" pitchFamily="34" charset="0"/>
              </a:rPr>
              <a:t>Zoals: </a:t>
            </a:r>
            <a:r>
              <a:rPr lang="nl-NL" dirty="0" smtClean="0">
                <a:latin typeface="Verdana" panose="020B0604030504040204" pitchFamily="34" charset="0"/>
                <a:ea typeface="Verdana" panose="020B0604030504040204" pitchFamily="34" charset="0"/>
                <a:cs typeface="Verdana" panose="020B0604030504040204" pitchFamily="34" charset="0"/>
              </a:rPr>
              <a:t>iedereen lacht dus moet ik ook maar lachen.) </a:t>
            </a:r>
          </a:p>
        </p:txBody>
      </p:sp>
      <p:sp>
        <p:nvSpPr>
          <p:cNvPr id="4" name="Rectangle 3"/>
          <p:cNvSpPr/>
          <p:nvPr/>
        </p:nvSpPr>
        <p:spPr>
          <a:xfrm>
            <a:off x="3277236" y="6088064"/>
            <a:ext cx="5174302" cy="369332"/>
          </a:xfrm>
          <a:prstGeom prst="rect">
            <a:avLst/>
          </a:prstGeom>
        </p:spPr>
        <p:txBody>
          <a:bodyPr wrap="none">
            <a:sp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Vraag </a:t>
            </a:r>
            <a:r>
              <a:rPr lang="nl-NL" dirty="0">
                <a:latin typeface="Verdana" panose="020B0604030504040204" pitchFamily="34" charset="0"/>
                <a:ea typeface="Verdana" panose="020B0604030504040204" pitchFamily="34" charset="0"/>
                <a:cs typeface="Verdana" panose="020B0604030504040204" pitchFamily="34" charset="0"/>
              </a:rPr>
              <a:t>op bladzijde </a:t>
            </a:r>
            <a:r>
              <a:rPr lang="nl-NL" dirty="0" smtClean="0">
                <a:latin typeface="Verdana" panose="020B0604030504040204" pitchFamily="34" charset="0"/>
                <a:ea typeface="Verdana" panose="020B0604030504040204" pitchFamily="34" charset="0"/>
                <a:cs typeface="Verdana" panose="020B0604030504040204" pitchFamily="34" charset="0"/>
              </a:rPr>
              <a:t>11 van </a:t>
            </a:r>
            <a:r>
              <a:rPr lang="nl-NL" dirty="0">
                <a:latin typeface="Verdana" panose="020B0604030504040204" pitchFamily="34" charset="0"/>
                <a:ea typeface="Verdana" panose="020B0604030504040204" pitchFamily="34" charset="0"/>
                <a:cs typeface="Verdana" panose="020B0604030504040204" pitchFamily="34" charset="0"/>
              </a:rPr>
              <a:t>het werkboekje.</a:t>
            </a:r>
          </a:p>
        </p:txBody>
      </p:sp>
    </p:spTree>
    <p:extLst>
      <p:ext uri="{BB962C8B-B14F-4D97-AF65-F5344CB8AC3E}">
        <p14:creationId xmlns:p14="http://schemas.microsoft.com/office/powerpoint/2010/main" val="254803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1543" y="742088"/>
            <a:ext cx="10797112" cy="584775"/>
          </a:xfrm>
          <a:prstGeom prst="rect">
            <a:avLst/>
          </a:prstGeom>
          <a:noFill/>
        </p:spPr>
        <p:txBody>
          <a:bodyPr wrap="square" rtlCol="0">
            <a:spAutoFit/>
          </a:bodyPr>
          <a:lstStyle/>
          <a:p>
            <a:r>
              <a:rPr lang="nl-NL" sz="3200" dirty="0" smtClean="0">
                <a:latin typeface="Verdana" panose="020B0604030504040204" pitchFamily="34" charset="0"/>
                <a:ea typeface="Verdana" panose="020B0604030504040204" pitchFamily="34" charset="0"/>
                <a:cs typeface="Verdana" panose="020B0604030504040204" pitchFamily="34" charset="0"/>
              </a:rPr>
              <a:t>En als het je beste vriend of vriendin is die pest?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4837" y="1612945"/>
            <a:ext cx="7627593" cy="4687141"/>
          </a:xfrm>
          <a:prstGeom prst="rect">
            <a:avLst/>
          </a:prstGeom>
        </p:spPr>
      </p:pic>
    </p:spTree>
    <p:extLst>
      <p:ext uri="{BB962C8B-B14F-4D97-AF65-F5344CB8AC3E}">
        <p14:creationId xmlns:p14="http://schemas.microsoft.com/office/powerpoint/2010/main" val="4204435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277" y="639804"/>
            <a:ext cx="10607040" cy="1077218"/>
          </a:xfrm>
          <a:prstGeom prst="rect">
            <a:avLst/>
          </a:prstGeom>
          <a:noFill/>
        </p:spPr>
        <p:txBody>
          <a:bodyPr wrap="square" rtlCol="0">
            <a:spAutoFit/>
          </a:bodyPr>
          <a:lstStyle/>
          <a:p>
            <a:r>
              <a:rPr lang="nl-NL" sz="3200" dirty="0" smtClean="0">
                <a:latin typeface="Verdana" panose="020B0604030504040204" pitchFamily="34" charset="0"/>
                <a:ea typeface="Verdana" panose="020B0604030504040204" pitchFamily="34" charset="0"/>
                <a:cs typeface="Verdana" panose="020B0604030504040204" pitchFamily="34" charset="0"/>
              </a:rPr>
              <a:t>Juist een goede vriend of vriendin moet iemand vertellen dat hij of zij aan het pesten is.</a:t>
            </a:r>
          </a:p>
        </p:txBody>
      </p:sp>
      <p:sp>
        <p:nvSpPr>
          <p:cNvPr id="3" name="TextBox 2"/>
          <p:cNvSpPr txBox="1"/>
          <p:nvPr/>
        </p:nvSpPr>
        <p:spPr>
          <a:xfrm>
            <a:off x="640277" y="2017584"/>
            <a:ext cx="9501250" cy="1077218"/>
          </a:xfrm>
          <a:prstGeom prst="rect">
            <a:avLst/>
          </a:prstGeom>
          <a:noFill/>
        </p:spPr>
        <p:txBody>
          <a:bodyPr wrap="square" rtlCol="0">
            <a:spAutoFit/>
          </a:bodyPr>
          <a:lstStyle/>
          <a:p>
            <a:r>
              <a:rPr lang="nl-NL" sz="3200" dirty="0" smtClean="0">
                <a:latin typeface="Verdana" panose="020B0604030504040204" pitchFamily="34" charset="0"/>
                <a:ea typeface="Verdana" panose="020B0604030504040204" pitchFamily="34" charset="0"/>
                <a:cs typeface="Verdana" panose="020B0604030504040204" pitchFamily="34" charset="0"/>
              </a:rPr>
              <a:t>Je spreekt dan de ander aan en wijst </a:t>
            </a:r>
          </a:p>
          <a:p>
            <a:r>
              <a:rPr lang="nl-NL" sz="3200" dirty="0" smtClean="0">
                <a:latin typeface="Verdana" panose="020B0604030504040204" pitchFamily="34" charset="0"/>
                <a:ea typeface="Verdana" panose="020B0604030504040204" pitchFamily="34" charset="0"/>
                <a:cs typeface="Verdana" panose="020B0604030504040204" pitchFamily="34" charset="0"/>
              </a:rPr>
              <a:t>hem op de gevolgen van pesten.</a:t>
            </a:r>
          </a:p>
        </p:txBody>
      </p:sp>
      <p:sp>
        <p:nvSpPr>
          <p:cNvPr id="4" name="TextBox 3"/>
          <p:cNvSpPr txBox="1"/>
          <p:nvPr/>
        </p:nvSpPr>
        <p:spPr>
          <a:xfrm>
            <a:off x="640277" y="3689086"/>
            <a:ext cx="6034843" cy="2062103"/>
          </a:xfrm>
          <a:prstGeom prst="rect">
            <a:avLst/>
          </a:prstGeom>
          <a:noFill/>
        </p:spPr>
        <p:txBody>
          <a:bodyPr wrap="square" rtlCol="0">
            <a:spAutoFit/>
          </a:bodyPr>
          <a:lstStyle/>
          <a:p>
            <a:r>
              <a:rPr lang="nl-NL" sz="3200" dirty="0" smtClean="0">
                <a:latin typeface="Verdana" panose="020B0604030504040204" pitchFamily="34" charset="0"/>
                <a:ea typeface="Verdana" panose="020B0604030504040204" pitchFamily="34" charset="0"/>
                <a:cs typeface="Verdana" panose="020B0604030504040204" pitchFamily="34" charset="0"/>
              </a:rPr>
              <a:t>Een goede vriend zal het </a:t>
            </a:r>
          </a:p>
          <a:p>
            <a:r>
              <a:rPr lang="nl-NL" sz="3200" dirty="0" smtClean="0">
                <a:latin typeface="Verdana" panose="020B0604030504040204" pitchFamily="34" charset="0"/>
                <a:ea typeface="Verdana" panose="020B0604030504040204" pitchFamily="34" charset="0"/>
                <a:cs typeface="Verdana" panose="020B0604030504040204" pitchFamily="34" charset="0"/>
              </a:rPr>
              <a:t>waarderen dat je voor je </a:t>
            </a:r>
          </a:p>
          <a:p>
            <a:r>
              <a:rPr lang="nl-NL" sz="3200" dirty="0" smtClean="0">
                <a:latin typeface="Verdana" panose="020B0604030504040204" pitchFamily="34" charset="0"/>
                <a:ea typeface="Verdana" panose="020B0604030504040204" pitchFamily="34" charset="0"/>
                <a:cs typeface="Verdana" panose="020B0604030504040204" pitchFamily="34" charset="0"/>
              </a:rPr>
              <a:t>mening uitkomt en voor </a:t>
            </a:r>
          </a:p>
          <a:p>
            <a:r>
              <a:rPr lang="nl-NL" sz="3200" dirty="0" smtClean="0">
                <a:latin typeface="Verdana" panose="020B0604030504040204" pitchFamily="34" charset="0"/>
                <a:ea typeface="Verdana" panose="020B0604030504040204" pitchFamily="34" charset="0"/>
                <a:cs typeface="Verdana" panose="020B0604030504040204" pitchFamily="34" charset="0"/>
              </a:rPr>
              <a:t>anderen opkomt.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9236" y="2794901"/>
            <a:ext cx="5394589" cy="3550572"/>
          </a:xfrm>
          <a:prstGeom prst="rect">
            <a:avLst/>
          </a:prstGeom>
        </p:spPr>
      </p:pic>
    </p:spTree>
    <p:extLst>
      <p:ext uri="{BB962C8B-B14F-4D97-AF65-F5344CB8AC3E}">
        <p14:creationId xmlns:p14="http://schemas.microsoft.com/office/powerpoint/2010/main" val="249470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764" y="441630"/>
            <a:ext cx="11604567" cy="2062103"/>
          </a:xfrm>
          <a:prstGeom prst="rect">
            <a:avLst/>
          </a:prstGeom>
          <a:noFill/>
        </p:spPr>
        <p:txBody>
          <a:bodyPr wrap="square" rtlCol="0">
            <a:spAutoFit/>
          </a:bodyPr>
          <a:lstStyle/>
          <a:p>
            <a:r>
              <a:rPr lang="nl-NL" sz="3200" dirty="0">
                <a:latin typeface="Verdana" panose="020B0604030504040204" pitchFamily="34" charset="0"/>
                <a:ea typeface="Verdana" panose="020B0604030504040204" pitchFamily="34" charset="0"/>
                <a:cs typeface="Verdana" panose="020B0604030504040204" pitchFamily="34" charset="0"/>
              </a:rPr>
              <a:t>Doet hij het niet? Dan moet je eens goed bedenken of je wel zo’n vriend wilt en of het wel je beste vriend is. Want als hij niemand heeft om te pesten, kun jij weleens zijn volgende slachtoffer zijn.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6558" y="3080482"/>
            <a:ext cx="3791303" cy="331683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39" y="3080482"/>
            <a:ext cx="4422419" cy="3568998"/>
          </a:xfrm>
          <a:prstGeom prst="rect">
            <a:avLst/>
          </a:prstGeom>
        </p:spPr>
      </p:pic>
    </p:spTree>
    <p:extLst>
      <p:ext uri="{BB962C8B-B14F-4D97-AF65-F5344CB8AC3E}">
        <p14:creationId xmlns:p14="http://schemas.microsoft.com/office/powerpoint/2010/main" val="364445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7109" y="838212"/>
            <a:ext cx="11363342" cy="400110"/>
          </a:xfrm>
          <a:prstGeom prst="rect">
            <a:avLst/>
          </a:prstGeom>
          <a:noFill/>
        </p:spPr>
        <p:txBody>
          <a:bodyPr wrap="square" rtlCol="0">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In de vorige Powerpoint presentatie hebben we laten zien wanneer een pestkop pest. </a:t>
            </a:r>
          </a:p>
        </p:txBody>
      </p:sp>
      <p:sp>
        <p:nvSpPr>
          <p:cNvPr id="4" name="Content Placeholder 2"/>
          <p:cNvSpPr txBox="1">
            <a:spLocks/>
          </p:cNvSpPr>
          <p:nvPr/>
        </p:nvSpPr>
        <p:spPr>
          <a:xfrm>
            <a:off x="557109" y="6089343"/>
            <a:ext cx="10354568" cy="5155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smtClean="0">
                <a:latin typeface="Verdana" panose="020B0604030504040204" pitchFamily="34" charset="0"/>
                <a:ea typeface="Verdana" panose="020B0604030504040204" pitchFamily="34" charset="0"/>
                <a:cs typeface="Verdana" panose="020B0604030504040204" pitchFamily="34" charset="0"/>
              </a:rPr>
              <a:t>Haatmail of roddels via mail, SMS of internet stuurt of doorstuurt.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2469" y="1615363"/>
            <a:ext cx="4918855" cy="2909528"/>
          </a:xfrm>
          <a:prstGeom prst="rect">
            <a:avLst/>
          </a:prstGeom>
        </p:spPr>
      </p:pic>
      <p:sp>
        <p:nvSpPr>
          <p:cNvPr id="6" name="Rectangle 5"/>
          <p:cNvSpPr/>
          <p:nvPr/>
        </p:nvSpPr>
        <p:spPr>
          <a:xfrm>
            <a:off x="557109" y="1415308"/>
            <a:ext cx="4237057" cy="400110"/>
          </a:xfrm>
          <a:prstGeom prst="rect">
            <a:avLst/>
          </a:prstGeom>
        </p:spPr>
        <p:txBody>
          <a:bodyPr wrap="none">
            <a:spAutoFit/>
          </a:bodyPr>
          <a:lstStyle/>
          <a:p>
            <a:r>
              <a:rPr lang="nl-NL" sz="2000" b="1" dirty="0">
                <a:latin typeface="Verdana" panose="020B0604030504040204" pitchFamily="34" charset="0"/>
                <a:ea typeface="Verdana" panose="020B0604030504040204" pitchFamily="34" charset="0"/>
                <a:cs typeface="Verdana" panose="020B0604030504040204" pitchFamily="34" charset="0"/>
              </a:rPr>
              <a:t>Een pestkop pest als hij/zij:</a:t>
            </a:r>
          </a:p>
        </p:txBody>
      </p:sp>
      <p:sp>
        <p:nvSpPr>
          <p:cNvPr id="7" name="Rectangle 6"/>
          <p:cNvSpPr/>
          <p:nvPr/>
        </p:nvSpPr>
        <p:spPr>
          <a:xfrm>
            <a:off x="3254514" y="172161"/>
            <a:ext cx="3841886" cy="584775"/>
          </a:xfrm>
          <a:prstGeom prst="rect">
            <a:avLst/>
          </a:prstGeom>
        </p:spPr>
        <p:txBody>
          <a:bodyPr wrap="none">
            <a:spAutoFit/>
          </a:bodyPr>
          <a:lstStyle/>
          <a:p>
            <a:r>
              <a:rPr lang="nl-NL" sz="3200" dirty="0">
                <a:latin typeface="Verdana" panose="020B0604030504040204" pitchFamily="34" charset="0"/>
                <a:ea typeface="Verdana" panose="020B0604030504040204" pitchFamily="34" charset="0"/>
                <a:cs typeface="Verdana" panose="020B0604030504040204" pitchFamily="34" charset="0"/>
              </a:rPr>
              <a:t>Weet je het nog? </a:t>
            </a:r>
          </a:p>
        </p:txBody>
      </p:sp>
      <p:sp>
        <p:nvSpPr>
          <p:cNvPr id="9" name="Rectangle 8"/>
          <p:cNvSpPr/>
          <p:nvPr/>
        </p:nvSpPr>
        <p:spPr>
          <a:xfrm>
            <a:off x="557109" y="1790296"/>
            <a:ext cx="3691267" cy="400110"/>
          </a:xfrm>
          <a:prstGeom prst="rect">
            <a:avLst/>
          </a:prstGeom>
        </p:spPr>
        <p:txBody>
          <a:bodyPr wrap="non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Lelijke dingen zegt of doet.</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557109" y="2190791"/>
            <a:ext cx="3642664" cy="400110"/>
          </a:xfrm>
          <a:prstGeom prst="rect">
            <a:avLst/>
          </a:prstGeom>
        </p:spPr>
        <p:txBody>
          <a:bodyPr wrap="non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Krabt, bijt, schopt of slaat.</a:t>
            </a:r>
          </a:p>
        </p:txBody>
      </p:sp>
      <p:sp>
        <p:nvSpPr>
          <p:cNvPr id="11" name="Rectangle 10"/>
          <p:cNvSpPr/>
          <p:nvPr/>
        </p:nvSpPr>
        <p:spPr>
          <a:xfrm>
            <a:off x="567432" y="2564925"/>
            <a:ext cx="2784737" cy="400110"/>
          </a:xfrm>
          <a:prstGeom prst="rect">
            <a:avLst/>
          </a:prstGeom>
        </p:spPr>
        <p:txBody>
          <a:bodyPr wrap="non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Anderen buitensluit.</a:t>
            </a:r>
          </a:p>
        </p:txBody>
      </p:sp>
      <p:sp>
        <p:nvSpPr>
          <p:cNvPr id="12" name="Rectangle 11"/>
          <p:cNvSpPr/>
          <p:nvPr/>
        </p:nvSpPr>
        <p:spPr>
          <a:xfrm>
            <a:off x="585148" y="2946162"/>
            <a:ext cx="4941737" cy="400110"/>
          </a:xfrm>
          <a:prstGeom prst="rect">
            <a:avLst/>
          </a:prstGeom>
        </p:spPr>
        <p:txBody>
          <a:bodyPr wrap="non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Anderen angstig of verdrietig maakt.</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567432" y="3339169"/>
            <a:ext cx="3692036" cy="400110"/>
          </a:xfrm>
          <a:prstGeom prst="rect">
            <a:avLst/>
          </a:prstGeom>
        </p:spPr>
        <p:txBody>
          <a:bodyPr wrap="non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Anderen bespot </a:t>
            </a:r>
            <a:r>
              <a:rPr lang="nl-NL" sz="2000" dirty="0" smtClean="0">
                <a:latin typeface="Verdana" panose="020B0604030504040204" pitchFamily="34" charset="0"/>
                <a:ea typeface="Verdana" panose="020B0604030504040204" pitchFamily="34" charset="0"/>
                <a:cs typeface="Verdana" panose="020B0604030504040204" pitchFamily="34" charset="0"/>
              </a:rPr>
              <a:t>en treitert.</a:t>
            </a:r>
          </a:p>
        </p:txBody>
      </p:sp>
      <p:sp>
        <p:nvSpPr>
          <p:cNvPr id="14" name="Rectangle 13"/>
          <p:cNvSpPr/>
          <p:nvPr/>
        </p:nvSpPr>
        <p:spPr>
          <a:xfrm>
            <a:off x="567432" y="3692508"/>
            <a:ext cx="4364593" cy="400110"/>
          </a:xfrm>
          <a:prstGeom prst="rect">
            <a:avLst/>
          </a:prstGeom>
        </p:spPr>
        <p:txBody>
          <a:bodyPr wrap="non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Over grenzen van anderen gaat.</a:t>
            </a:r>
          </a:p>
        </p:txBody>
      </p:sp>
      <p:sp>
        <p:nvSpPr>
          <p:cNvPr id="15" name="Rectangle 14"/>
          <p:cNvSpPr/>
          <p:nvPr/>
        </p:nvSpPr>
        <p:spPr>
          <a:xfrm>
            <a:off x="586894" y="4081534"/>
            <a:ext cx="5795497" cy="400110"/>
          </a:xfrm>
          <a:prstGeom prst="rect">
            <a:avLst/>
          </a:prstGeom>
        </p:spPr>
        <p:txBody>
          <a:bodyPr wrap="non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Flauwe grapjes maakt en anderen </a:t>
            </a:r>
            <a:r>
              <a:rPr lang="nl-NL" sz="2000" dirty="0" smtClean="0">
                <a:latin typeface="Verdana" panose="020B0604030504040204" pitchFamily="34" charset="0"/>
                <a:ea typeface="Verdana" panose="020B0604030504040204" pitchFamily="34" charset="0"/>
                <a:cs typeface="Verdana" panose="020B0604030504040204" pitchFamily="34" charset="0"/>
              </a:rPr>
              <a:t>uitlacht</a:t>
            </a:r>
            <a:r>
              <a:rPr lang="nl-NL" sz="2000" dirty="0" smtClean="0">
                <a:latin typeface="Verdana" panose="020B0604030504040204" pitchFamily="34" charset="0"/>
                <a:ea typeface="Verdana" panose="020B0604030504040204" pitchFamily="34" charset="0"/>
                <a:cs typeface="Verdana" panose="020B0604030504040204" pitchFamily="34" charset="0"/>
              </a:rPr>
              <a:t>.</a:t>
            </a:r>
          </a:p>
        </p:txBody>
      </p:sp>
      <p:sp>
        <p:nvSpPr>
          <p:cNvPr id="16" name="Rectangle 15"/>
          <p:cNvSpPr/>
          <p:nvPr/>
        </p:nvSpPr>
        <p:spPr>
          <a:xfrm>
            <a:off x="585148" y="4485592"/>
            <a:ext cx="6137321" cy="400110"/>
          </a:xfrm>
          <a:prstGeom prst="rect">
            <a:avLst/>
          </a:prstGeom>
        </p:spPr>
        <p:txBody>
          <a:bodyPr wrap="non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Anderen overhaalt of dwingt om mee te doen.</a:t>
            </a:r>
          </a:p>
        </p:txBody>
      </p:sp>
      <p:sp>
        <p:nvSpPr>
          <p:cNvPr id="17" name="Rectangle 16"/>
          <p:cNvSpPr/>
          <p:nvPr/>
        </p:nvSpPr>
        <p:spPr>
          <a:xfrm>
            <a:off x="585148" y="4907736"/>
            <a:ext cx="4585871" cy="400110"/>
          </a:xfrm>
          <a:prstGeom prst="rect">
            <a:avLst/>
          </a:prstGeom>
        </p:spPr>
        <p:txBody>
          <a:bodyPr wrap="non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Anderen het pesten laat uitvoeren</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
        <p:nvSpPr>
          <p:cNvPr id="18" name="Rectangle 17"/>
          <p:cNvSpPr/>
          <p:nvPr/>
        </p:nvSpPr>
        <p:spPr>
          <a:xfrm>
            <a:off x="557109" y="5331342"/>
            <a:ext cx="11537966" cy="707886"/>
          </a:xfrm>
          <a:prstGeom prst="rect">
            <a:avLst/>
          </a:prstGeom>
        </p:spPr>
        <p:txBody>
          <a:bodyPr wrap="squar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Gevoelige of persoonlijke informatie via internet of andere media verspreidt en daarmee anderen in verlegenheid brengt.</a:t>
            </a:r>
          </a:p>
        </p:txBody>
      </p:sp>
    </p:spTree>
    <p:extLst>
      <p:ext uri="{BB962C8B-B14F-4D97-AF65-F5344CB8AC3E}">
        <p14:creationId xmlns:p14="http://schemas.microsoft.com/office/powerpoint/2010/main" val="197844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P spid="14" grpId="0"/>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39" y="5468516"/>
            <a:ext cx="8165365" cy="584775"/>
          </a:xfrm>
          <a:prstGeom prst="rect">
            <a:avLst/>
          </a:prstGeom>
          <a:noFill/>
        </p:spPr>
        <p:txBody>
          <a:bodyPr wrap="square" rtlCol="0">
            <a:spAutoFit/>
          </a:bodyPr>
          <a:lstStyle/>
          <a:p>
            <a:r>
              <a:rPr lang="nl-NL" sz="3200" dirty="0" smtClean="0">
                <a:latin typeface="Verdana" panose="020B0604030504040204" pitchFamily="34" charset="0"/>
                <a:ea typeface="Verdana" panose="020B0604030504040204" pitchFamily="34" charset="0"/>
                <a:cs typeface="Verdana" panose="020B0604030504040204" pitchFamily="34" charset="0"/>
              </a:rPr>
              <a:t>... wat kun jij doen als jij pesten ziet?</a:t>
            </a:r>
            <a:endParaRPr lang="nl-NL" sz="32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2679293" y="499549"/>
            <a:ext cx="5860275" cy="584775"/>
          </a:xfrm>
          <a:prstGeom prst="rect">
            <a:avLst/>
          </a:prstGeom>
          <a:noFill/>
        </p:spPr>
        <p:txBody>
          <a:bodyPr wrap="square" rtlCol="0">
            <a:spAutoFit/>
          </a:bodyPr>
          <a:lstStyle/>
          <a:p>
            <a:r>
              <a:rPr lang="nl-NL" sz="3200" dirty="0" smtClean="0">
                <a:latin typeface="Verdana" panose="020B0604030504040204" pitchFamily="34" charset="0"/>
                <a:ea typeface="Verdana" panose="020B0604030504040204" pitchFamily="34" charset="0"/>
                <a:cs typeface="Verdana" panose="020B0604030504040204" pitchFamily="34" charset="0"/>
              </a:rPr>
              <a:t>Toeschouwer van pesten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6347" y="1545872"/>
            <a:ext cx="5520551" cy="3753484"/>
          </a:xfrm>
          <a:prstGeom prst="rect">
            <a:avLst/>
          </a:prstGeom>
        </p:spPr>
      </p:pic>
      <p:sp>
        <p:nvSpPr>
          <p:cNvPr id="6" name="Rectangle 5"/>
          <p:cNvSpPr/>
          <p:nvPr/>
        </p:nvSpPr>
        <p:spPr>
          <a:xfrm>
            <a:off x="3019470" y="6305335"/>
            <a:ext cx="5174302" cy="369332"/>
          </a:xfrm>
          <a:prstGeom prst="rect">
            <a:avLst/>
          </a:prstGeom>
        </p:spPr>
        <p:txBody>
          <a:bodyPr wrap="none">
            <a:sp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Vraag </a:t>
            </a:r>
            <a:r>
              <a:rPr lang="nl-NL" dirty="0">
                <a:latin typeface="Verdana" panose="020B0604030504040204" pitchFamily="34" charset="0"/>
                <a:ea typeface="Verdana" panose="020B0604030504040204" pitchFamily="34" charset="0"/>
                <a:cs typeface="Verdana" panose="020B0604030504040204" pitchFamily="34" charset="0"/>
              </a:rPr>
              <a:t>op bladzijde </a:t>
            </a:r>
            <a:r>
              <a:rPr lang="nl-NL" dirty="0" smtClean="0">
                <a:latin typeface="Verdana" panose="020B0604030504040204" pitchFamily="34" charset="0"/>
                <a:ea typeface="Verdana" panose="020B0604030504040204" pitchFamily="34" charset="0"/>
                <a:cs typeface="Verdana" panose="020B0604030504040204" pitchFamily="34" charset="0"/>
              </a:rPr>
              <a:t>13 van </a:t>
            </a:r>
            <a:r>
              <a:rPr lang="nl-NL" dirty="0">
                <a:latin typeface="Verdana" panose="020B0604030504040204" pitchFamily="34" charset="0"/>
                <a:ea typeface="Verdana" panose="020B0604030504040204" pitchFamily="34" charset="0"/>
                <a:cs typeface="Verdana" panose="020B0604030504040204" pitchFamily="34" charset="0"/>
              </a:rPr>
              <a:t>het werkboekje.</a:t>
            </a:r>
          </a:p>
        </p:txBody>
      </p:sp>
    </p:spTree>
    <p:extLst>
      <p:ext uri="{BB962C8B-B14F-4D97-AF65-F5344CB8AC3E}">
        <p14:creationId xmlns:p14="http://schemas.microsoft.com/office/powerpoint/2010/main" val="315805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756" y="326626"/>
            <a:ext cx="11858567" cy="584775"/>
          </a:xfrm>
          <a:prstGeom prst="rect">
            <a:avLst/>
          </a:prstGeom>
        </p:spPr>
        <p:txBody>
          <a:bodyPr wrap="square">
            <a:spAutoFit/>
          </a:bodyPr>
          <a:lstStyle/>
          <a:p>
            <a:r>
              <a:rPr lang="nl-NL" sz="3200" dirty="0" smtClean="0">
                <a:latin typeface="Verdana" panose="020B0604030504040204" pitchFamily="34" charset="0"/>
                <a:ea typeface="Verdana" panose="020B0604030504040204" pitchFamily="34" charset="0"/>
                <a:cs typeface="Verdana" panose="020B0604030504040204" pitchFamily="34" charset="0"/>
              </a:rPr>
              <a:t>Wie weet een reden waarom je pesten </a:t>
            </a:r>
            <a:r>
              <a:rPr lang="nl-NL" sz="3200" b="1" u="sng" dirty="0" smtClean="0">
                <a:latin typeface="Verdana" panose="020B0604030504040204" pitchFamily="34" charset="0"/>
                <a:ea typeface="Verdana" panose="020B0604030504040204" pitchFamily="34" charset="0"/>
                <a:cs typeface="Verdana" panose="020B0604030504040204" pitchFamily="34" charset="0"/>
              </a:rPr>
              <a:t>niet</a:t>
            </a:r>
            <a:r>
              <a:rPr lang="nl-NL" sz="3200" dirty="0" smtClean="0">
                <a:latin typeface="Verdana" panose="020B0604030504040204" pitchFamily="34" charset="0"/>
                <a:ea typeface="Verdana" panose="020B0604030504040204" pitchFamily="34" charset="0"/>
                <a:cs typeface="Verdana" panose="020B0604030504040204" pitchFamily="34" charset="0"/>
              </a:rPr>
              <a:t> zou melden?</a:t>
            </a:r>
            <a:endParaRPr lang="nl-NL"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534786" y="2529509"/>
            <a:ext cx="5007035" cy="584775"/>
          </a:xfrm>
          <a:prstGeom prst="rect">
            <a:avLst/>
          </a:prstGeom>
        </p:spPr>
        <p:txBody>
          <a:bodyPr wrap="square">
            <a:spAutoFit/>
          </a:bodyPr>
          <a:lstStyle/>
          <a:p>
            <a:r>
              <a:rPr lang="nl-NL" sz="3200" dirty="0" smtClean="0">
                <a:latin typeface="Verdana" panose="020B0604030504040204" pitchFamily="34" charset="0"/>
                <a:ea typeface="Verdana" panose="020B0604030504040204" pitchFamily="34" charset="0"/>
                <a:cs typeface="Verdana" panose="020B0604030504040204" pitchFamily="34" charset="0"/>
              </a:rPr>
              <a:t>Misschien uit angst?</a:t>
            </a:r>
            <a:endParaRPr lang="nl-NL" sz="320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534786" y="3384151"/>
            <a:ext cx="5198228" cy="584775"/>
          </a:xfrm>
          <a:prstGeom prst="rect">
            <a:avLst/>
          </a:prstGeom>
        </p:spPr>
        <p:txBody>
          <a:bodyPr wrap="square">
            <a:spAutoFit/>
          </a:bodyPr>
          <a:lstStyle/>
          <a:p>
            <a:r>
              <a:rPr lang="nl-NL" sz="3200" dirty="0" smtClean="0">
                <a:latin typeface="Verdana" panose="020B0604030504040204" pitchFamily="34" charset="0"/>
                <a:ea typeface="Verdana" panose="020B0604030504040204" pitchFamily="34" charset="0"/>
                <a:cs typeface="Verdana" panose="020B0604030504040204" pitchFamily="34" charset="0"/>
              </a:rPr>
              <a:t>Of door groepsdruk?</a:t>
            </a:r>
            <a:endParaRPr lang="nl-NL" sz="3200" dirty="0">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232756" y="5825306"/>
            <a:ext cx="11647977" cy="584775"/>
          </a:xfrm>
          <a:prstGeom prst="rect">
            <a:avLst/>
          </a:prstGeom>
        </p:spPr>
        <p:txBody>
          <a:bodyPr wrap="square">
            <a:spAutoFit/>
          </a:bodyPr>
          <a:lstStyle/>
          <a:p>
            <a:r>
              <a:rPr lang="nl-NL" sz="3200" dirty="0" smtClean="0">
                <a:latin typeface="Verdana" panose="020B0604030504040204" pitchFamily="34" charset="0"/>
                <a:ea typeface="Verdana" panose="020B0604030504040204" pitchFamily="34" charset="0"/>
                <a:cs typeface="Verdana" panose="020B0604030504040204" pitchFamily="34" charset="0"/>
              </a:rPr>
              <a:t>Ja, er is moed voor nodig, maar je moet het wel doen!</a:t>
            </a:r>
            <a:endParaRPr lang="nl-NL" sz="32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8345" y="1343770"/>
            <a:ext cx="5240191" cy="3832168"/>
          </a:xfrm>
          <a:prstGeom prst="rect">
            <a:avLst/>
          </a:prstGeom>
        </p:spPr>
      </p:pic>
    </p:spTree>
    <p:extLst>
      <p:ext uri="{BB962C8B-B14F-4D97-AF65-F5344CB8AC3E}">
        <p14:creationId xmlns:p14="http://schemas.microsoft.com/office/powerpoint/2010/main" val="375426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63779" y="567775"/>
            <a:ext cx="8744991" cy="1569660"/>
          </a:xfrm>
          <a:prstGeom prst="rect">
            <a:avLst/>
          </a:prstGeom>
        </p:spPr>
        <p:txBody>
          <a:bodyPr wrap="square">
            <a:spAutoFit/>
          </a:bodyPr>
          <a:lstStyle/>
          <a:p>
            <a:pPr algn="ctr"/>
            <a:r>
              <a:rPr lang="nl-NL" sz="3200" dirty="0" smtClean="0">
                <a:latin typeface="Verdana" panose="020B0604030504040204" pitchFamily="34" charset="0"/>
                <a:ea typeface="Verdana" panose="020B0604030504040204" pitchFamily="34" charset="0"/>
                <a:cs typeface="Verdana" panose="020B0604030504040204" pitchFamily="34" charset="0"/>
              </a:rPr>
              <a:t>Heb je gepest en </a:t>
            </a:r>
            <a:r>
              <a:rPr lang="nl-NL" sz="3200" dirty="0" smtClean="0">
                <a:latin typeface="Verdana" panose="020B0604030504040204" pitchFamily="34" charset="0"/>
                <a:ea typeface="Verdana" panose="020B0604030504040204" pitchFamily="34" charset="0"/>
                <a:cs typeface="Verdana" panose="020B0604030504040204" pitchFamily="34" charset="0"/>
              </a:rPr>
              <a:t>heb </a:t>
            </a:r>
            <a:r>
              <a:rPr lang="nl-NL" sz="3200" dirty="0" smtClean="0">
                <a:latin typeface="Verdana" panose="020B0604030504040204" pitchFamily="34" charset="0"/>
                <a:ea typeface="Verdana" panose="020B0604030504040204" pitchFamily="34" charset="0"/>
                <a:cs typeface="Verdana" panose="020B0604030504040204" pitchFamily="34" charset="0"/>
              </a:rPr>
              <a:t>je daar spijt van?</a:t>
            </a:r>
          </a:p>
          <a:p>
            <a:pPr algn="ctr"/>
            <a:r>
              <a:rPr lang="nl-NL" sz="3200" dirty="0" smtClean="0">
                <a:latin typeface="Verdana" panose="020B0604030504040204" pitchFamily="34" charset="0"/>
                <a:ea typeface="Verdana" panose="020B0604030504040204" pitchFamily="34" charset="0"/>
                <a:cs typeface="Verdana" panose="020B0604030504040204" pitchFamily="34" charset="0"/>
              </a:rPr>
              <a:t>Dan zeg je sorry!</a:t>
            </a:r>
          </a:p>
          <a:p>
            <a:pPr algn="ctr"/>
            <a:r>
              <a:rPr lang="nl-NL" sz="3200" dirty="0" smtClean="0">
                <a:latin typeface="Verdana" panose="020B0604030504040204" pitchFamily="34" charset="0"/>
                <a:ea typeface="Verdana" panose="020B0604030504040204" pitchFamily="34" charset="0"/>
                <a:cs typeface="Verdana" panose="020B0604030504040204" pitchFamily="34" charset="0"/>
              </a:rPr>
              <a:t>En dan?</a:t>
            </a:r>
            <a:endParaRPr lang="nl-NL" sz="3200"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0780" y="2278545"/>
            <a:ext cx="3650988" cy="4130411"/>
          </a:xfrm>
          <a:prstGeom prst="rect">
            <a:avLst/>
          </a:prstGeom>
        </p:spPr>
      </p:pic>
    </p:spTree>
    <p:extLst>
      <p:ext uri="{BB962C8B-B14F-4D97-AF65-F5344CB8AC3E}">
        <p14:creationId xmlns:p14="http://schemas.microsoft.com/office/powerpoint/2010/main" val="4062370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4481" y="371443"/>
            <a:ext cx="10612126" cy="1569660"/>
          </a:xfrm>
          <a:prstGeom prst="rect">
            <a:avLst/>
          </a:prstGeom>
        </p:spPr>
        <p:txBody>
          <a:bodyPr wrap="square">
            <a:spAutoFit/>
          </a:bodyPr>
          <a:lstStyle/>
          <a:p>
            <a:r>
              <a:rPr lang="nl-NL" sz="3200" dirty="0" smtClean="0">
                <a:latin typeface="Verdana" panose="020B0604030504040204" pitchFamily="34" charset="0"/>
                <a:ea typeface="Verdana" panose="020B0604030504040204" pitchFamily="34" charset="0"/>
                <a:cs typeface="Verdana" panose="020B0604030504040204" pitchFamily="34" charset="0"/>
              </a:rPr>
              <a:t>Is het dan over? </a:t>
            </a:r>
          </a:p>
          <a:p>
            <a:r>
              <a:rPr lang="nl-NL" sz="3200" dirty="0" smtClean="0">
                <a:latin typeface="Verdana" panose="020B0604030504040204" pitchFamily="34" charset="0"/>
                <a:ea typeface="Verdana" panose="020B0604030504040204" pitchFamily="34" charset="0"/>
                <a:cs typeface="Verdana" panose="020B0604030504040204" pitchFamily="34" charset="0"/>
              </a:rPr>
              <a:t>Voor de gepeste is het vaak nog lang niet over</a:t>
            </a:r>
            <a:r>
              <a:rPr lang="nl-NL" sz="3200" dirty="0">
                <a:latin typeface="Verdana" panose="020B0604030504040204" pitchFamily="34" charset="0"/>
                <a:ea typeface="Verdana" panose="020B0604030504040204" pitchFamily="34" charset="0"/>
                <a:cs typeface="Verdana" panose="020B0604030504040204" pitchFamily="34" charset="0"/>
              </a:rPr>
              <a:t>. </a:t>
            </a:r>
            <a:endParaRPr lang="nl-NL" sz="3200" dirty="0" smtClean="0">
              <a:latin typeface="Verdana" panose="020B0604030504040204" pitchFamily="34" charset="0"/>
              <a:ea typeface="Verdana" panose="020B0604030504040204" pitchFamily="34" charset="0"/>
              <a:cs typeface="Verdana" panose="020B0604030504040204" pitchFamily="34" charset="0"/>
            </a:endParaRPr>
          </a:p>
          <a:p>
            <a:r>
              <a:rPr lang="nl-NL" sz="3200" dirty="0" smtClean="0">
                <a:latin typeface="Verdana" panose="020B0604030504040204" pitchFamily="34" charset="0"/>
                <a:ea typeface="Verdana" panose="020B0604030504040204" pitchFamily="34" charset="0"/>
                <a:cs typeface="Verdana" panose="020B0604030504040204" pitchFamily="34" charset="0"/>
              </a:rPr>
              <a:t>Misschien </a:t>
            </a:r>
            <a:r>
              <a:rPr lang="nl-NL" sz="3200" dirty="0">
                <a:latin typeface="Verdana" panose="020B0604030504040204" pitchFamily="34" charset="0"/>
                <a:ea typeface="Verdana" panose="020B0604030504040204" pitchFamily="34" charset="0"/>
                <a:cs typeface="Verdana" panose="020B0604030504040204" pitchFamily="34" charset="0"/>
              </a:rPr>
              <a:t>moet je iets meer doen</a:t>
            </a:r>
            <a:r>
              <a:rPr lang="nl-NL" sz="3200" dirty="0" smtClean="0">
                <a:latin typeface="Verdana" panose="020B0604030504040204" pitchFamily="34" charset="0"/>
                <a:ea typeface="Verdana" panose="020B0604030504040204" pitchFamily="34" charset="0"/>
                <a:cs typeface="Verdana" panose="020B0604030504040204" pitchFamily="34" charset="0"/>
              </a:rPr>
              <a:t>!</a:t>
            </a:r>
            <a:endParaRPr lang="nl-NL" sz="3200" dirty="0">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6119647" y="6185157"/>
            <a:ext cx="5174302" cy="369332"/>
          </a:xfrm>
          <a:prstGeom prst="rect">
            <a:avLst/>
          </a:prstGeom>
        </p:spPr>
        <p:txBody>
          <a:bodyPr wrap="none">
            <a:sp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Vraag op </a:t>
            </a:r>
            <a:r>
              <a:rPr lang="nl-NL" dirty="0">
                <a:latin typeface="Verdana" panose="020B0604030504040204" pitchFamily="34" charset="0"/>
                <a:ea typeface="Verdana" panose="020B0604030504040204" pitchFamily="34" charset="0"/>
                <a:cs typeface="Verdana" panose="020B0604030504040204" pitchFamily="34" charset="0"/>
              </a:rPr>
              <a:t>bladzijde </a:t>
            </a:r>
            <a:r>
              <a:rPr lang="nl-NL" dirty="0" smtClean="0">
                <a:latin typeface="Verdana" panose="020B0604030504040204" pitchFamily="34" charset="0"/>
                <a:ea typeface="Verdana" panose="020B0604030504040204" pitchFamily="34" charset="0"/>
                <a:cs typeface="Verdana" panose="020B0604030504040204" pitchFamily="34" charset="0"/>
              </a:rPr>
              <a:t>14 </a:t>
            </a:r>
            <a:r>
              <a:rPr lang="nl-NL" dirty="0">
                <a:latin typeface="Verdana" panose="020B0604030504040204" pitchFamily="34" charset="0"/>
                <a:ea typeface="Verdana" panose="020B0604030504040204" pitchFamily="34" charset="0"/>
                <a:cs typeface="Verdana" panose="020B0604030504040204" pitchFamily="34" charset="0"/>
              </a:rPr>
              <a:t>van het werkboekje.</a:t>
            </a:r>
          </a:p>
        </p:txBody>
      </p:sp>
      <p:sp>
        <p:nvSpPr>
          <p:cNvPr id="3" name="Rectangle 2"/>
          <p:cNvSpPr/>
          <p:nvPr/>
        </p:nvSpPr>
        <p:spPr>
          <a:xfrm>
            <a:off x="734481" y="2042024"/>
            <a:ext cx="10770333" cy="1077218"/>
          </a:xfrm>
          <a:prstGeom prst="rect">
            <a:avLst/>
          </a:prstGeom>
        </p:spPr>
        <p:txBody>
          <a:bodyPr wrap="square">
            <a:spAutoFit/>
          </a:bodyPr>
          <a:lstStyle/>
          <a:p>
            <a:r>
              <a:rPr lang="nl-NL" sz="3200" dirty="0">
                <a:latin typeface="Verdana" panose="020B0604030504040204" pitchFamily="34" charset="0"/>
                <a:ea typeface="Verdana" panose="020B0604030504040204" pitchFamily="34" charset="0"/>
                <a:cs typeface="Verdana" panose="020B0604030504040204" pitchFamily="34" charset="0"/>
              </a:rPr>
              <a:t>Wat zou je allemaal nog meer kunnen doen?</a:t>
            </a:r>
            <a:br>
              <a:rPr lang="nl-NL" sz="3200" dirty="0">
                <a:latin typeface="Verdana" panose="020B0604030504040204" pitchFamily="34" charset="0"/>
                <a:ea typeface="Verdana" panose="020B0604030504040204" pitchFamily="34" charset="0"/>
                <a:cs typeface="Verdana" panose="020B0604030504040204" pitchFamily="34" charset="0"/>
              </a:rPr>
            </a:br>
            <a:r>
              <a:rPr lang="nl-NL" sz="3200" dirty="0">
                <a:latin typeface="Verdana" panose="020B0604030504040204" pitchFamily="34" charset="0"/>
                <a:ea typeface="Verdana" panose="020B0604030504040204" pitchFamily="34" charset="0"/>
                <a:cs typeface="Verdana" panose="020B0604030504040204" pitchFamily="34" charset="0"/>
              </a:rPr>
              <a:t>Waaruit bestaat een oprechte verontschuldiging?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5156" y="3213848"/>
            <a:ext cx="6551963" cy="3155975"/>
          </a:xfrm>
          <a:prstGeom prst="rect">
            <a:avLst/>
          </a:prstGeom>
        </p:spPr>
      </p:pic>
    </p:spTree>
    <p:extLst>
      <p:ext uri="{BB962C8B-B14F-4D97-AF65-F5344CB8AC3E}">
        <p14:creationId xmlns:p14="http://schemas.microsoft.com/office/powerpoint/2010/main" val="142694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419" y="326222"/>
            <a:ext cx="9842269" cy="584775"/>
          </a:xfrm>
          <a:prstGeom prst="rect">
            <a:avLst/>
          </a:prstGeom>
        </p:spPr>
        <p:txBody>
          <a:bodyPr wrap="square">
            <a:spAutoFit/>
          </a:bodyPr>
          <a:lstStyle/>
          <a:p>
            <a:r>
              <a:rPr lang="nl-NL" sz="3200" dirty="0" smtClean="0">
                <a:latin typeface="Verdana" panose="020B0604030504040204" pitchFamily="34" charset="0"/>
                <a:ea typeface="Verdana" panose="020B0604030504040204" pitchFamily="34" charset="0"/>
                <a:cs typeface="Verdana" panose="020B0604030504040204" pitchFamily="34" charset="0"/>
              </a:rPr>
              <a:t>Groepsdruk kan pesten erger maken.</a:t>
            </a:r>
          </a:p>
        </p:txBody>
      </p:sp>
      <p:sp>
        <p:nvSpPr>
          <p:cNvPr id="4" name="Rectangle 3"/>
          <p:cNvSpPr/>
          <p:nvPr/>
        </p:nvSpPr>
        <p:spPr>
          <a:xfrm>
            <a:off x="563419" y="1426664"/>
            <a:ext cx="10376130" cy="1077218"/>
          </a:xfrm>
          <a:prstGeom prst="rect">
            <a:avLst/>
          </a:prstGeom>
        </p:spPr>
        <p:txBody>
          <a:bodyPr wrap="square">
            <a:spAutoFit/>
          </a:bodyPr>
          <a:lstStyle/>
          <a:p>
            <a:r>
              <a:rPr lang="nl-NL" sz="3200" dirty="0">
                <a:latin typeface="Verdana" panose="020B0604030504040204" pitchFamily="34" charset="0"/>
                <a:ea typeface="Verdana" panose="020B0604030504040204" pitchFamily="34" charset="0"/>
                <a:cs typeface="Verdana" panose="020B0604030504040204" pitchFamily="34" charset="0"/>
              </a:rPr>
              <a:t>Maar groepsdruk kan er ook voor zorgen dat er niet gepest wordt in een groep!</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311" y="2740929"/>
            <a:ext cx="7795271" cy="3793405"/>
          </a:xfrm>
          <a:prstGeom prst="rect">
            <a:avLst/>
          </a:prstGeom>
        </p:spPr>
      </p:pic>
    </p:spTree>
    <p:extLst>
      <p:ext uri="{BB962C8B-B14F-4D97-AF65-F5344CB8AC3E}">
        <p14:creationId xmlns:p14="http://schemas.microsoft.com/office/powerpoint/2010/main" val="311174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263" y="2963724"/>
            <a:ext cx="2720997" cy="3774703"/>
          </a:xfrm>
          <a:prstGeom prst="rect">
            <a:avLst/>
          </a:prstGeom>
        </p:spPr>
      </p:pic>
      <p:sp>
        <p:nvSpPr>
          <p:cNvPr id="4" name="Rectangle 3"/>
          <p:cNvSpPr/>
          <p:nvPr/>
        </p:nvSpPr>
        <p:spPr>
          <a:xfrm>
            <a:off x="4365122" y="420259"/>
            <a:ext cx="2650819" cy="584775"/>
          </a:xfrm>
          <a:prstGeom prst="rect">
            <a:avLst/>
          </a:prstGeom>
        </p:spPr>
        <p:txBody>
          <a:bodyPr wrap="square">
            <a:spAutoFit/>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Time out! </a:t>
            </a:r>
          </a:p>
        </p:txBody>
      </p:sp>
      <p:sp>
        <p:nvSpPr>
          <p:cNvPr id="5" name="Rectangle 4"/>
          <p:cNvSpPr/>
          <p:nvPr/>
        </p:nvSpPr>
        <p:spPr>
          <a:xfrm>
            <a:off x="638233" y="1445770"/>
            <a:ext cx="10982035" cy="1077218"/>
          </a:xfrm>
          <a:prstGeom prst="rect">
            <a:avLst/>
          </a:prstGeom>
        </p:spPr>
        <p:txBody>
          <a:bodyPr wrap="square">
            <a:spAutoFit/>
          </a:bodyPr>
          <a:lstStyle/>
          <a:p>
            <a:r>
              <a:rPr lang="nl-NL" sz="3200" dirty="0" smtClean="0">
                <a:latin typeface="Verdana" panose="020B0604030504040204" pitchFamily="34" charset="0"/>
                <a:ea typeface="Verdana" panose="020B0604030504040204" pitchFamily="34" charset="0"/>
                <a:cs typeface="Verdana" panose="020B0604030504040204" pitchFamily="34" charset="0"/>
              </a:rPr>
              <a:t>Probeer eens één afspraak te maken om gezamelijk op te staan tegen pesten.</a:t>
            </a:r>
            <a:endParaRPr lang="nl-NL" sz="3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205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3743" y="809160"/>
            <a:ext cx="7472519" cy="584775"/>
          </a:xfrm>
          <a:prstGeom prst="rect">
            <a:avLst/>
          </a:prstGeom>
        </p:spPr>
        <p:txBody>
          <a:bodyPr wrap="square">
            <a:spAutoFit/>
          </a:bodyPr>
          <a:lstStyle/>
          <a:p>
            <a:r>
              <a:rPr lang="nl-NL" sz="3200" dirty="0" smtClean="0">
                <a:latin typeface="Verdana" panose="020B0604030504040204" pitchFamily="34" charset="0"/>
                <a:ea typeface="Verdana" panose="020B0604030504040204" pitchFamily="34" charset="0"/>
                <a:cs typeface="Verdana" panose="020B0604030504040204" pitchFamily="34" charset="0"/>
              </a:rPr>
              <a:t>Hebben jullie een goede afspraak?</a:t>
            </a:r>
            <a:endParaRPr lang="nl-NL" sz="32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292" y="1662508"/>
            <a:ext cx="8653419" cy="4039176"/>
          </a:xfrm>
          <a:prstGeom prst="rect">
            <a:avLst/>
          </a:prstGeom>
        </p:spPr>
      </p:pic>
    </p:spTree>
    <p:extLst>
      <p:ext uri="{BB962C8B-B14F-4D97-AF65-F5344CB8AC3E}">
        <p14:creationId xmlns:p14="http://schemas.microsoft.com/office/powerpoint/2010/main" val="2418644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0325" y="409832"/>
            <a:ext cx="10590417" cy="1077218"/>
          </a:xfrm>
          <a:prstGeom prst="rect">
            <a:avLst/>
          </a:prstGeom>
        </p:spPr>
        <p:txBody>
          <a:bodyPr wrap="square">
            <a:spAutoFit/>
          </a:bodyPr>
          <a:lstStyle/>
          <a:p>
            <a:pPr algn="ctr"/>
            <a:r>
              <a:rPr lang="nl-NL" sz="3200" dirty="0" smtClean="0">
                <a:latin typeface="Verdana" panose="020B0604030504040204" pitchFamily="34" charset="0"/>
                <a:ea typeface="Verdana" panose="020B0604030504040204" pitchFamily="34" charset="0"/>
                <a:cs typeface="Verdana" panose="020B0604030504040204" pitchFamily="34" charset="0"/>
              </a:rPr>
              <a:t>Goede afspraken maken is toppie!</a:t>
            </a:r>
          </a:p>
          <a:p>
            <a:pPr algn="ctr"/>
            <a:r>
              <a:rPr lang="nl-NL" sz="3200" dirty="0" smtClean="0">
                <a:latin typeface="Verdana" panose="020B0604030504040204" pitchFamily="34" charset="0"/>
                <a:ea typeface="Verdana" panose="020B0604030504040204" pitchFamily="34" charset="0"/>
                <a:cs typeface="Verdana" panose="020B0604030504040204" pitchFamily="34" charset="0"/>
              </a:rPr>
              <a:t>Nog belangrijker is dat we ons er aan houden! </a:t>
            </a:r>
            <a:endParaRPr lang="nl-NL" sz="32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169" y="1951583"/>
            <a:ext cx="8312727" cy="3633181"/>
          </a:xfrm>
          <a:prstGeom prst="rect">
            <a:avLst/>
          </a:prstGeom>
        </p:spPr>
      </p:pic>
      <p:sp>
        <p:nvSpPr>
          <p:cNvPr id="5" name="Rectangle 4"/>
          <p:cNvSpPr/>
          <p:nvPr/>
        </p:nvSpPr>
        <p:spPr>
          <a:xfrm>
            <a:off x="1679169" y="5767644"/>
            <a:ext cx="8188038" cy="584775"/>
          </a:xfrm>
          <a:prstGeom prst="rect">
            <a:avLst/>
          </a:prstGeom>
        </p:spPr>
        <p:txBody>
          <a:bodyPr wrap="square">
            <a:spAutoFit/>
          </a:bodyPr>
          <a:lstStyle/>
          <a:p>
            <a:pPr algn="ctr"/>
            <a:r>
              <a:rPr lang="nl-NL" sz="3200" dirty="0" smtClean="0">
                <a:latin typeface="Verdana" panose="020B0604030504040204" pitchFamily="34" charset="0"/>
                <a:ea typeface="Verdana" panose="020B0604030504040204" pitchFamily="34" charset="0"/>
                <a:cs typeface="Verdana" panose="020B0604030504040204" pitchFamily="34" charset="0"/>
              </a:rPr>
              <a:t>Dus respecteer de gemaakte afspraak!</a:t>
            </a:r>
            <a:endParaRPr lang="nl-NL" sz="3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4649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999" y="1105666"/>
            <a:ext cx="7110001" cy="4646667"/>
          </a:xfrm>
          <a:prstGeom prst="rect">
            <a:avLst/>
          </a:prstGeom>
        </p:spPr>
      </p:pic>
    </p:spTree>
    <p:extLst>
      <p:ext uri="{BB962C8B-B14F-4D97-AF65-F5344CB8AC3E}">
        <p14:creationId xmlns:p14="http://schemas.microsoft.com/office/powerpoint/2010/main" val="2257961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4022" y="389012"/>
            <a:ext cx="4899583" cy="584775"/>
          </a:xfrm>
          <a:prstGeom prst="rect">
            <a:avLst/>
          </a:prstGeom>
          <a:noFill/>
        </p:spPr>
        <p:txBody>
          <a:bodyPr wrap="square" rtlCol="0">
            <a:spAutoFit/>
          </a:bodyPr>
          <a:lstStyle/>
          <a:p>
            <a:r>
              <a:rPr lang="nl-NL" sz="3200" dirty="0" smtClean="0">
                <a:latin typeface="Verdana" panose="020B0604030504040204" pitchFamily="34" charset="0"/>
                <a:ea typeface="Verdana" panose="020B0604030504040204" pitchFamily="34" charset="0"/>
                <a:cs typeface="Verdana" panose="020B0604030504040204" pitchFamily="34" charset="0"/>
              </a:rPr>
              <a:t>Herken je </a:t>
            </a:r>
            <a:r>
              <a:rPr lang="nl-NL" sz="3200" dirty="0" smtClean="0">
                <a:latin typeface="Verdana" panose="020B0604030504040204" pitchFamily="34" charset="0"/>
                <a:ea typeface="Verdana" panose="020B0604030504040204" pitchFamily="34" charset="0"/>
                <a:cs typeface="Verdana" panose="020B0604030504040204" pitchFamily="34" charset="0"/>
              </a:rPr>
              <a:t>pesten nu?</a:t>
            </a:r>
            <a:endParaRPr lang="nl-NL" sz="32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385" y="1224112"/>
            <a:ext cx="6730971" cy="3916374"/>
          </a:xfrm>
          <a:prstGeom prst="rect">
            <a:avLst/>
          </a:prstGeom>
        </p:spPr>
      </p:pic>
      <p:sp>
        <p:nvSpPr>
          <p:cNvPr id="6" name="TextBox 5"/>
          <p:cNvSpPr txBox="1"/>
          <p:nvPr/>
        </p:nvSpPr>
        <p:spPr>
          <a:xfrm>
            <a:off x="4686631" y="5390811"/>
            <a:ext cx="1998133" cy="584775"/>
          </a:xfrm>
          <a:prstGeom prst="rect">
            <a:avLst/>
          </a:prstGeom>
          <a:noFill/>
        </p:spPr>
        <p:txBody>
          <a:bodyPr wrap="square" rtlCol="0">
            <a:spAutoFit/>
          </a:bodyPr>
          <a:lstStyle/>
          <a:p>
            <a:r>
              <a:rPr lang="nl-NL" sz="3200" b="1" dirty="0" smtClean="0">
                <a:latin typeface="Verdana" panose="020B0604030504040204" pitchFamily="34" charset="0"/>
                <a:ea typeface="Verdana" panose="020B0604030504040204" pitchFamily="34" charset="0"/>
                <a:cs typeface="Verdana" panose="020B0604030504040204" pitchFamily="34" charset="0"/>
              </a:rPr>
              <a:t>Super!</a:t>
            </a:r>
            <a:endParaRPr lang="nl-NL"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61291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3740" y="734942"/>
            <a:ext cx="4398818" cy="584775"/>
          </a:xfrm>
          <a:prstGeom prst="rect">
            <a:avLst/>
          </a:prstGeom>
          <a:noFill/>
        </p:spPr>
        <p:txBody>
          <a:bodyPr wrap="square" rtlCol="0">
            <a:spAutoFit/>
          </a:bodyPr>
          <a:lstStyle/>
          <a:p>
            <a:r>
              <a:rPr lang="nl-NL" sz="3200" dirty="0" smtClean="0">
                <a:latin typeface="Verdana" panose="020B0604030504040204" pitchFamily="34" charset="0"/>
                <a:ea typeface="Verdana" panose="020B0604030504040204" pitchFamily="34" charset="0"/>
                <a:cs typeface="Verdana" panose="020B0604030504040204" pitchFamily="34" charset="0"/>
              </a:rPr>
              <a:t>Weet je nog dat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2939" y="407520"/>
            <a:ext cx="3698279" cy="3391396"/>
          </a:xfrm>
          <a:prstGeom prst="rect">
            <a:avLst/>
          </a:prstGeom>
        </p:spPr>
      </p:pic>
      <p:sp>
        <p:nvSpPr>
          <p:cNvPr id="5" name="Rectangle 4"/>
          <p:cNvSpPr/>
          <p:nvPr/>
        </p:nvSpPr>
        <p:spPr>
          <a:xfrm>
            <a:off x="373379" y="2241879"/>
            <a:ext cx="4879541" cy="400110"/>
          </a:xfrm>
          <a:prstGeom prst="rect">
            <a:avLst/>
          </a:prstGeom>
        </p:spPr>
        <p:txBody>
          <a:bodyPr wrap="non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 pesten veel verdriet veroorzaakt?</a:t>
            </a:r>
          </a:p>
        </p:txBody>
      </p:sp>
      <p:sp>
        <p:nvSpPr>
          <p:cNvPr id="6" name="Rectangle 5"/>
          <p:cNvSpPr/>
          <p:nvPr/>
        </p:nvSpPr>
        <p:spPr>
          <a:xfrm>
            <a:off x="373379" y="2723308"/>
            <a:ext cx="7404399" cy="400110"/>
          </a:xfrm>
          <a:prstGeom prst="rect">
            <a:avLst/>
          </a:prstGeom>
        </p:spPr>
        <p:txBody>
          <a:bodyPr wrap="non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 een pestkop bijna altijd ontkent dat hij gepest heeft?</a:t>
            </a:r>
          </a:p>
        </p:txBody>
      </p:sp>
      <p:sp>
        <p:nvSpPr>
          <p:cNvPr id="7" name="Rectangle 6"/>
          <p:cNvSpPr/>
          <p:nvPr/>
        </p:nvSpPr>
        <p:spPr>
          <a:xfrm>
            <a:off x="333263" y="3214701"/>
            <a:ext cx="7727436" cy="400110"/>
          </a:xfrm>
          <a:prstGeom prst="rect">
            <a:avLst/>
          </a:prstGeom>
        </p:spPr>
        <p:txBody>
          <a:bodyPr wrap="non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 een pestkop zelf vaak niet eens door heeft dat hij pest?</a:t>
            </a:r>
          </a:p>
        </p:txBody>
      </p:sp>
      <p:sp>
        <p:nvSpPr>
          <p:cNvPr id="8" name="Rectangle 7"/>
          <p:cNvSpPr/>
          <p:nvPr/>
        </p:nvSpPr>
        <p:spPr>
          <a:xfrm>
            <a:off x="373379" y="3706094"/>
            <a:ext cx="7314888" cy="400110"/>
          </a:xfrm>
          <a:prstGeom prst="rect">
            <a:avLst/>
          </a:prstGeom>
        </p:spPr>
        <p:txBody>
          <a:bodyPr wrap="non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 niet alleen kinderen, maar ook volwassenen pesten?</a:t>
            </a:r>
          </a:p>
        </p:txBody>
      </p:sp>
      <p:sp>
        <p:nvSpPr>
          <p:cNvPr id="9" name="Rectangle 8"/>
          <p:cNvSpPr/>
          <p:nvPr/>
        </p:nvSpPr>
        <p:spPr>
          <a:xfrm>
            <a:off x="333263" y="4191654"/>
            <a:ext cx="11640821" cy="707886"/>
          </a:xfrm>
          <a:prstGeom prst="rect">
            <a:avLst/>
          </a:prstGeom>
        </p:spPr>
        <p:txBody>
          <a:bodyPr wrap="squar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smtClean="0">
                <a:latin typeface="Verdana" panose="020B0604030504040204" pitchFamily="34" charset="0"/>
                <a:ea typeface="Verdana" panose="020B0604030504040204" pitchFamily="34" charset="0"/>
                <a:cs typeface="Verdana" panose="020B0604030504040204" pitchFamily="34" charset="0"/>
              </a:rPr>
              <a:t>pesten </a:t>
            </a:r>
            <a:r>
              <a:rPr lang="nl-NL" sz="2000" dirty="0">
                <a:latin typeface="Verdana" panose="020B0604030504040204" pitchFamily="34" charset="0"/>
                <a:ea typeface="Verdana" panose="020B0604030504040204" pitchFamily="34" charset="0"/>
                <a:cs typeface="Verdana" panose="020B0604030504040204" pitchFamily="34" charset="0"/>
              </a:rPr>
              <a:t>overal gebeurt waar mensen samen zijn zoals op school, op het werk, in de </a:t>
            </a:r>
            <a:r>
              <a:rPr lang="nl-NL" sz="2000" dirty="0" smtClean="0">
                <a:latin typeface="Verdana" panose="020B0604030504040204" pitchFamily="34" charset="0"/>
                <a:ea typeface="Verdana" panose="020B0604030504040204" pitchFamily="34" charset="0"/>
                <a:cs typeface="Verdana" panose="020B0604030504040204" pitchFamily="34" charset="0"/>
              </a:rPr>
              <a:t> </a:t>
            </a:r>
            <a:br>
              <a:rPr lang="nl-NL" sz="2000" dirty="0" smtClean="0">
                <a:latin typeface="Verdana" panose="020B0604030504040204" pitchFamily="34" charset="0"/>
                <a:ea typeface="Verdana" panose="020B0604030504040204" pitchFamily="34" charset="0"/>
                <a:cs typeface="Verdana" panose="020B0604030504040204" pitchFamily="34" charset="0"/>
              </a:rPr>
            </a:br>
            <a:r>
              <a:rPr lang="nl-NL" sz="2000" dirty="0" smtClean="0">
                <a:latin typeface="Verdana" panose="020B0604030504040204" pitchFamily="34" charset="0"/>
                <a:ea typeface="Verdana" panose="020B0604030504040204" pitchFamily="34" charset="0"/>
                <a:cs typeface="Verdana" panose="020B0604030504040204" pitchFamily="34" charset="0"/>
              </a:rPr>
              <a:t>    buurt</a:t>
            </a:r>
            <a:r>
              <a:rPr lang="nl-NL" sz="2000" dirty="0">
                <a:latin typeface="Verdana" panose="020B0604030504040204" pitchFamily="34" charset="0"/>
                <a:ea typeface="Verdana" panose="020B0604030504040204" pitchFamily="34" charset="0"/>
                <a:cs typeface="Verdana" panose="020B0604030504040204" pitchFamily="34" charset="0"/>
              </a:rPr>
              <a:t>, in de media, bij een sportvereniging en zelfs in bejaardentehuizen</a:t>
            </a:r>
            <a:r>
              <a:rPr lang="nl-NL" sz="2000" dirty="0" smtClean="0">
                <a:latin typeface="Verdana" panose="020B0604030504040204" pitchFamily="34" charset="0"/>
                <a:ea typeface="Verdana" panose="020B0604030504040204" pitchFamily="34" charset="0"/>
                <a:cs typeface="Verdana" panose="020B0604030504040204" pitchFamily="34" charset="0"/>
              </a:rPr>
              <a:t>?</a:t>
            </a:r>
            <a:endParaRPr lang="nl-NL" sz="2000" dirty="0"/>
          </a:p>
        </p:txBody>
      </p:sp>
      <p:sp>
        <p:nvSpPr>
          <p:cNvPr id="10" name="Rectangle 9"/>
          <p:cNvSpPr/>
          <p:nvPr/>
        </p:nvSpPr>
        <p:spPr>
          <a:xfrm>
            <a:off x="373379" y="4984990"/>
            <a:ext cx="8014823" cy="400110"/>
          </a:xfrm>
          <a:prstGeom prst="rect">
            <a:avLst/>
          </a:prstGeom>
        </p:spPr>
        <p:txBody>
          <a:bodyPr wrap="non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 een pestkop zich over zijn pestgedrag niet schuldig voelt?</a:t>
            </a:r>
          </a:p>
        </p:txBody>
      </p:sp>
      <p:sp>
        <p:nvSpPr>
          <p:cNvPr id="11" name="Rectangle 10"/>
          <p:cNvSpPr/>
          <p:nvPr/>
        </p:nvSpPr>
        <p:spPr>
          <a:xfrm>
            <a:off x="373379" y="5470550"/>
            <a:ext cx="6262676" cy="400110"/>
          </a:xfrm>
          <a:prstGeom prst="rect">
            <a:avLst/>
          </a:prstGeom>
        </p:spPr>
        <p:txBody>
          <a:bodyPr wrap="non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 een pestkop zijn gedrag niet als pesten </a:t>
            </a:r>
            <a:r>
              <a:rPr lang="nl-NL" sz="2000" dirty="0" smtClean="0">
                <a:latin typeface="Verdana" panose="020B0604030504040204" pitchFamily="34" charset="0"/>
                <a:ea typeface="Verdana" panose="020B0604030504040204" pitchFamily="34" charset="0"/>
                <a:cs typeface="Verdana" panose="020B0604030504040204" pitchFamily="34" charset="0"/>
              </a:rPr>
              <a:t>ziet?</a:t>
            </a:r>
            <a:endParaRPr lang="nl-NL" sz="2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373379" y="5951979"/>
            <a:ext cx="6631046" cy="400110"/>
          </a:xfrm>
          <a:prstGeom prst="rect">
            <a:avLst/>
          </a:prstGeom>
        </p:spPr>
        <p:txBody>
          <a:bodyPr wrap="non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 iedereen wel eens met pesten te maken krijgt?</a:t>
            </a:r>
          </a:p>
        </p:txBody>
      </p:sp>
    </p:spTree>
    <p:extLst>
      <p:ext uri="{BB962C8B-B14F-4D97-AF65-F5344CB8AC3E}">
        <p14:creationId xmlns:p14="http://schemas.microsoft.com/office/powerpoint/2010/main" val="165069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093" y="677247"/>
            <a:ext cx="6487449" cy="5643203"/>
          </a:xfrm>
          <a:prstGeom prst="rect">
            <a:avLst/>
          </a:prstGeom>
        </p:spPr>
      </p:pic>
    </p:spTree>
    <p:extLst>
      <p:ext uri="{BB962C8B-B14F-4D97-AF65-F5344CB8AC3E}">
        <p14:creationId xmlns:p14="http://schemas.microsoft.com/office/powerpoint/2010/main" val="1800777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9419" y="598516"/>
            <a:ext cx="9060872" cy="584775"/>
          </a:xfrm>
          <a:prstGeom prst="rect">
            <a:avLst/>
          </a:prstGeom>
        </p:spPr>
        <p:txBody>
          <a:bodyPr wrap="square">
            <a:spAutoFit/>
          </a:bodyPr>
          <a:lstStyle/>
          <a:p>
            <a:pPr lvl="0">
              <a:defRPr/>
            </a:pPr>
            <a:r>
              <a:rPr lang="nl-NL" sz="3200" dirty="0">
                <a:latin typeface="Verdana" panose="020B0604030504040204" pitchFamily="34" charset="0"/>
                <a:ea typeface="Verdana" panose="020B0604030504040204" pitchFamily="34" charset="0"/>
                <a:cs typeface="Verdana" panose="020B0604030504040204" pitchFamily="34" charset="0"/>
              </a:rPr>
              <a:t>Neem </a:t>
            </a:r>
            <a:r>
              <a:rPr lang="nl-NL" sz="3200" dirty="0" smtClean="0">
                <a:latin typeface="Verdana" panose="020B0604030504040204" pitchFamily="34" charset="0"/>
                <a:ea typeface="Verdana" panose="020B0604030504040204" pitchFamily="34" charset="0"/>
                <a:cs typeface="Verdana" panose="020B0604030504040204" pitchFamily="34" charset="0"/>
              </a:rPr>
              <a:t>nu allemaal </a:t>
            </a:r>
            <a:r>
              <a:rPr lang="nl-NL" sz="3200" dirty="0">
                <a:latin typeface="Verdana" panose="020B0604030504040204" pitchFamily="34" charset="0"/>
                <a:ea typeface="Verdana" panose="020B0604030504040204" pitchFamily="34" charset="0"/>
                <a:cs typeface="Verdana" panose="020B0604030504040204" pitchFamily="34" charset="0"/>
              </a:rPr>
              <a:t>je werkboekje voor </a:t>
            </a:r>
            <a:r>
              <a:rPr lang="nl-NL" sz="3200" dirty="0" smtClean="0">
                <a:latin typeface="Verdana" panose="020B0604030504040204" pitchFamily="34" charset="0"/>
                <a:ea typeface="Verdana" panose="020B0604030504040204" pitchFamily="34" charset="0"/>
                <a:cs typeface="Verdana" panose="020B0604030504040204" pitchFamily="34" charset="0"/>
              </a:rPr>
              <a:t>je.</a:t>
            </a:r>
            <a:endParaRPr lang="nl-NL" sz="3200"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534" y="1333252"/>
            <a:ext cx="3625735" cy="5130757"/>
          </a:xfrm>
          <a:prstGeom prst="rect">
            <a:avLst/>
          </a:prstGeom>
        </p:spPr>
      </p:pic>
    </p:spTree>
    <p:extLst>
      <p:ext uri="{BB962C8B-B14F-4D97-AF65-F5344CB8AC3E}">
        <p14:creationId xmlns:p14="http://schemas.microsoft.com/office/powerpoint/2010/main" val="514649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9300" y="320131"/>
            <a:ext cx="9109833" cy="584775"/>
          </a:xfrm>
          <a:prstGeom prst="rect">
            <a:avLst/>
          </a:prstGeom>
          <a:noFill/>
        </p:spPr>
        <p:txBody>
          <a:bodyPr wrap="square" rtlCol="0">
            <a:spAutoFit/>
          </a:bodyPr>
          <a:lstStyle/>
          <a:p>
            <a:r>
              <a:rPr lang="nl-NL" sz="3200" dirty="0" smtClean="0">
                <a:latin typeface="Verdana" panose="020B0604030504040204" pitchFamily="34" charset="0"/>
                <a:ea typeface="Verdana" panose="020B0604030504040204" pitchFamily="34" charset="0"/>
                <a:cs typeface="Verdana" panose="020B0604030504040204" pitchFamily="34" charset="0"/>
              </a:rPr>
              <a:t>Kijk nog eens naar het kreukelpapiertje.</a:t>
            </a:r>
          </a:p>
        </p:txBody>
      </p:sp>
      <p:sp>
        <p:nvSpPr>
          <p:cNvPr id="4" name="TextBox 3"/>
          <p:cNvSpPr txBox="1"/>
          <p:nvPr/>
        </p:nvSpPr>
        <p:spPr>
          <a:xfrm>
            <a:off x="432252" y="1262899"/>
            <a:ext cx="11618431" cy="1077218"/>
          </a:xfrm>
          <a:prstGeom prst="rect">
            <a:avLst/>
          </a:prstGeom>
          <a:noFill/>
        </p:spPr>
        <p:txBody>
          <a:bodyPr wrap="square" rtlCol="0">
            <a:spAutoFit/>
          </a:bodyPr>
          <a:lstStyle/>
          <a:p>
            <a:r>
              <a:rPr lang="nl-NL" sz="3200" dirty="0" smtClean="0">
                <a:latin typeface="Verdana" panose="020B0604030504040204" pitchFamily="34" charset="0"/>
                <a:ea typeface="Verdana" panose="020B0604030504040204" pitchFamily="34" charset="0"/>
                <a:cs typeface="Verdana" panose="020B0604030504040204" pitchFamily="34" charset="0"/>
              </a:rPr>
              <a:t>Kun jij je nu indenken hoe iemand, die gepest wordt, het pesten ervaart?</a:t>
            </a:r>
          </a:p>
        </p:txBody>
      </p:sp>
      <p:sp>
        <p:nvSpPr>
          <p:cNvPr id="5" name="TextBox 4"/>
          <p:cNvSpPr txBox="1"/>
          <p:nvPr/>
        </p:nvSpPr>
        <p:spPr>
          <a:xfrm>
            <a:off x="911132" y="5603648"/>
            <a:ext cx="2921035" cy="584775"/>
          </a:xfrm>
          <a:prstGeom prst="rect">
            <a:avLst/>
          </a:prstGeom>
          <a:noFill/>
        </p:spPr>
        <p:txBody>
          <a:bodyPr wrap="square" rtlCol="0">
            <a:spAutoFit/>
          </a:bodyPr>
          <a:lstStyle/>
          <a:p>
            <a:r>
              <a:rPr lang="nl-NL" sz="3200" dirty="0" smtClean="0">
                <a:latin typeface="Verdana" panose="020B0604030504040204" pitchFamily="34" charset="0"/>
                <a:ea typeface="Verdana" panose="020B0604030504040204" pitchFamily="34" charset="0"/>
                <a:cs typeface="Verdana" panose="020B0604030504040204" pitchFamily="34" charset="0"/>
              </a:rPr>
              <a:t>Het verdriet!</a:t>
            </a:r>
          </a:p>
        </p:txBody>
      </p:sp>
      <p:sp>
        <p:nvSpPr>
          <p:cNvPr id="7" name="TextBox 6"/>
          <p:cNvSpPr txBox="1"/>
          <p:nvPr/>
        </p:nvSpPr>
        <p:spPr>
          <a:xfrm>
            <a:off x="4924544" y="5603648"/>
            <a:ext cx="2216089" cy="584775"/>
          </a:xfrm>
          <a:prstGeom prst="rect">
            <a:avLst/>
          </a:prstGeom>
          <a:noFill/>
        </p:spPr>
        <p:txBody>
          <a:bodyPr wrap="square" rtlCol="0">
            <a:spAutoFit/>
          </a:bodyPr>
          <a:lstStyle/>
          <a:p>
            <a:r>
              <a:rPr lang="nl-NL" sz="3200" dirty="0" smtClean="0">
                <a:latin typeface="Verdana" panose="020B0604030504040204" pitchFamily="34" charset="0"/>
                <a:ea typeface="Verdana" panose="020B0604030504040204" pitchFamily="34" charset="0"/>
                <a:cs typeface="Verdana" panose="020B0604030504040204" pitchFamily="34" charset="0"/>
              </a:rPr>
              <a:t>De angst!</a:t>
            </a:r>
          </a:p>
        </p:txBody>
      </p:sp>
      <p:sp>
        <p:nvSpPr>
          <p:cNvPr id="8" name="TextBox 7"/>
          <p:cNvSpPr txBox="1"/>
          <p:nvPr/>
        </p:nvSpPr>
        <p:spPr>
          <a:xfrm>
            <a:off x="8150652" y="5603648"/>
            <a:ext cx="3329224" cy="584775"/>
          </a:xfrm>
          <a:prstGeom prst="rect">
            <a:avLst/>
          </a:prstGeom>
          <a:noFill/>
        </p:spPr>
        <p:txBody>
          <a:bodyPr wrap="square" rtlCol="0">
            <a:spAutoFit/>
          </a:bodyPr>
          <a:lstStyle/>
          <a:p>
            <a:r>
              <a:rPr lang="nl-NL" sz="3200" dirty="0" smtClean="0">
                <a:latin typeface="Verdana" panose="020B0604030504040204" pitchFamily="34" charset="0"/>
                <a:ea typeface="Verdana" panose="020B0604030504040204" pitchFamily="34" charset="0"/>
                <a:cs typeface="Verdana" panose="020B0604030504040204" pitchFamily="34" charset="0"/>
              </a:rPr>
              <a:t>Elke dag weer!</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132" y="2698110"/>
            <a:ext cx="2754762" cy="2802919"/>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503" y="2663272"/>
            <a:ext cx="2782039" cy="283067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1743" y="2698110"/>
            <a:ext cx="2749738" cy="2721602"/>
          </a:xfrm>
          <a:prstGeom prst="rect">
            <a:avLst/>
          </a:prstGeom>
        </p:spPr>
      </p:pic>
    </p:spTree>
    <p:extLst>
      <p:ext uri="{BB962C8B-B14F-4D97-AF65-F5344CB8AC3E}">
        <p14:creationId xmlns:p14="http://schemas.microsoft.com/office/powerpoint/2010/main" val="242789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953" y="494019"/>
            <a:ext cx="11718876" cy="584775"/>
          </a:xfrm>
          <a:prstGeom prst="rect">
            <a:avLst/>
          </a:prstGeom>
          <a:noFill/>
        </p:spPr>
        <p:txBody>
          <a:bodyPr wrap="square" rtlCol="0">
            <a:spAutoFit/>
          </a:bodyPr>
          <a:lstStyle/>
          <a:p>
            <a:r>
              <a:rPr lang="nl-NL" sz="3200" dirty="0" smtClean="0">
                <a:latin typeface="Verdana" panose="020B0604030504040204" pitchFamily="34" charset="0"/>
                <a:ea typeface="Verdana" panose="020B0604030504040204" pitchFamily="34" charset="0"/>
                <a:cs typeface="Verdana" panose="020B0604030504040204" pitchFamily="34" charset="0"/>
              </a:rPr>
              <a:t>Kun je het verdriet van pesten bij een mens wel meten?</a:t>
            </a:r>
          </a:p>
        </p:txBody>
      </p:sp>
      <p:sp>
        <p:nvSpPr>
          <p:cNvPr id="3" name="TextBox 2"/>
          <p:cNvSpPr txBox="1"/>
          <p:nvPr/>
        </p:nvSpPr>
        <p:spPr>
          <a:xfrm>
            <a:off x="3588324" y="1652142"/>
            <a:ext cx="4926683" cy="584775"/>
          </a:xfrm>
          <a:prstGeom prst="rect">
            <a:avLst/>
          </a:prstGeom>
          <a:noFill/>
        </p:spPr>
        <p:txBody>
          <a:bodyPr wrap="square" rtlCol="0">
            <a:spAutoFit/>
          </a:bodyPr>
          <a:lstStyle/>
          <a:p>
            <a:r>
              <a:rPr lang="nl-NL" sz="3200" dirty="0" smtClean="0">
                <a:latin typeface="Verdana" panose="020B0604030504040204" pitchFamily="34" charset="0"/>
                <a:ea typeface="Verdana" panose="020B0604030504040204" pitchFamily="34" charset="0"/>
                <a:cs typeface="Verdana" panose="020B0604030504040204" pitchFamily="34" charset="0"/>
              </a:rPr>
              <a:t>Een klas, een school?</a:t>
            </a:r>
          </a:p>
        </p:txBody>
      </p:sp>
      <p:sp>
        <p:nvSpPr>
          <p:cNvPr id="4" name="TextBox 3"/>
          <p:cNvSpPr txBox="1"/>
          <p:nvPr/>
        </p:nvSpPr>
        <p:spPr>
          <a:xfrm>
            <a:off x="4666204" y="3084667"/>
            <a:ext cx="2183483" cy="584775"/>
          </a:xfrm>
          <a:prstGeom prst="rect">
            <a:avLst/>
          </a:prstGeom>
          <a:noFill/>
        </p:spPr>
        <p:txBody>
          <a:bodyPr wrap="square" rtlCol="0">
            <a:spAutoFit/>
          </a:bodyPr>
          <a:lstStyle/>
          <a:p>
            <a:r>
              <a:rPr lang="nl-NL" sz="3200" dirty="0" smtClean="0">
                <a:latin typeface="Verdana" panose="020B0604030504040204" pitchFamily="34" charset="0"/>
                <a:ea typeface="Verdana" panose="020B0604030504040204" pitchFamily="34" charset="0"/>
                <a:cs typeface="Verdana" panose="020B0604030504040204" pitchFamily="34" charset="0"/>
              </a:rPr>
              <a:t>Een land?</a:t>
            </a:r>
          </a:p>
        </p:txBody>
      </p:sp>
      <p:sp>
        <p:nvSpPr>
          <p:cNvPr id="5" name="TextBox 4"/>
          <p:cNvSpPr txBox="1"/>
          <p:nvPr/>
        </p:nvSpPr>
        <p:spPr>
          <a:xfrm>
            <a:off x="2679822" y="5132746"/>
            <a:ext cx="6455866" cy="584775"/>
          </a:xfrm>
          <a:prstGeom prst="rect">
            <a:avLst/>
          </a:prstGeom>
          <a:noFill/>
        </p:spPr>
        <p:txBody>
          <a:bodyPr wrap="square" rtlCol="0">
            <a:spAutoFit/>
          </a:bodyPr>
          <a:lstStyle/>
          <a:p>
            <a:r>
              <a:rPr lang="nl-NL" sz="3200" dirty="0" smtClean="0">
                <a:latin typeface="Verdana" panose="020B0604030504040204" pitchFamily="34" charset="0"/>
                <a:ea typeface="Verdana" panose="020B0604030504040204" pitchFamily="34" charset="0"/>
                <a:cs typeface="Verdana" panose="020B0604030504040204" pitchFamily="34" charset="0"/>
              </a:rPr>
              <a:t>Dag in dag uit, jaar in jaar uit!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772" y="1663377"/>
            <a:ext cx="3334417" cy="35741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953" y="1737137"/>
            <a:ext cx="3367708" cy="3426580"/>
          </a:xfrm>
          <a:prstGeom prst="rect">
            <a:avLst/>
          </a:prstGeom>
        </p:spPr>
      </p:pic>
    </p:spTree>
    <p:extLst>
      <p:ext uri="{BB962C8B-B14F-4D97-AF65-F5344CB8AC3E}">
        <p14:creationId xmlns:p14="http://schemas.microsoft.com/office/powerpoint/2010/main" val="206185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8444" y="576205"/>
            <a:ext cx="8019011" cy="1111278"/>
          </a:xfrm>
        </p:spPr>
        <p:txBody>
          <a:bodyPr>
            <a:normAutofit/>
          </a:bodyPr>
          <a:lstStyle/>
          <a:p>
            <a:r>
              <a:rPr lang="nl-NL" sz="3200" dirty="0">
                <a:solidFill>
                  <a:srgbClr val="FF0000"/>
                </a:solidFill>
                <a:latin typeface="Verdana" panose="020B0604030504040204" pitchFamily="34" charset="0"/>
                <a:ea typeface="Verdana" panose="020B0604030504040204" pitchFamily="34" charset="0"/>
                <a:cs typeface="Verdana" panose="020B0604030504040204" pitchFamily="34" charset="0"/>
              </a:rPr>
              <a:t>1</a:t>
            </a:r>
            <a:r>
              <a:rPr lang="nl-NL" sz="3200" dirty="0">
                <a:latin typeface="Verdana" panose="020B0604030504040204" pitchFamily="34" charset="0"/>
                <a:ea typeface="Verdana" panose="020B0604030504040204" pitchFamily="34" charset="0"/>
                <a:cs typeface="Verdana" panose="020B0604030504040204" pitchFamily="34" charset="0"/>
              </a:rPr>
              <a:t> op </a:t>
            </a:r>
            <a:r>
              <a:rPr lang="nl-NL" sz="3200" dirty="0">
                <a:solidFill>
                  <a:srgbClr val="FF0000"/>
                </a:solidFill>
                <a:latin typeface="Verdana" panose="020B0604030504040204" pitchFamily="34" charset="0"/>
                <a:ea typeface="Verdana" panose="020B0604030504040204" pitchFamily="34" charset="0"/>
                <a:cs typeface="Verdana" panose="020B0604030504040204" pitchFamily="34" charset="0"/>
              </a:rPr>
              <a:t>10</a:t>
            </a:r>
            <a:r>
              <a:rPr lang="nl-NL" sz="3200" dirty="0">
                <a:latin typeface="Verdana" panose="020B0604030504040204" pitchFamily="34" charset="0"/>
                <a:ea typeface="Verdana" panose="020B0604030504040204" pitchFamily="34" charset="0"/>
                <a:cs typeface="Verdana" panose="020B0604030504040204" pitchFamily="34" charset="0"/>
              </a:rPr>
              <a:t> kinderen wordt vaak gepest.</a:t>
            </a:r>
          </a:p>
          <a:p>
            <a:r>
              <a:rPr lang="nl-NL" sz="3200" dirty="0">
                <a:solidFill>
                  <a:srgbClr val="FF0000"/>
                </a:solidFill>
                <a:latin typeface="Verdana" panose="020B0604030504040204" pitchFamily="34" charset="0"/>
                <a:ea typeface="Verdana" panose="020B0604030504040204" pitchFamily="34" charset="0"/>
                <a:cs typeface="Verdana" panose="020B0604030504040204" pitchFamily="34" charset="0"/>
              </a:rPr>
              <a:t>1 </a:t>
            </a:r>
            <a:r>
              <a:rPr lang="nl-NL" sz="3200" dirty="0">
                <a:latin typeface="Verdana" panose="020B0604030504040204" pitchFamily="34" charset="0"/>
                <a:ea typeface="Verdana" panose="020B0604030504040204" pitchFamily="34" charset="0"/>
                <a:cs typeface="Verdana" panose="020B0604030504040204" pitchFamily="34" charset="0"/>
              </a:rPr>
              <a:t>op </a:t>
            </a:r>
            <a:r>
              <a:rPr lang="nl-NL" sz="3200" dirty="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nl-NL" sz="3200" dirty="0">
                <a:latin typeface="Verdana" panose="020B0604030504040204" pitchFamily="34" charset="0"/>
                <a:ea typeface="Verdana" panose="020B0604030504040204" pitchFamily="34" charset="0"/>
                <a:cs typeface="Verdana" panose="020B0604030504040204" pitchFamily="34" charset="0"/>
              </a:rPr>
              <a:t> wordt soms gepest.</a:t>
            </a:r>
          </a:p>
        </p:txBody>
      </p:sp>
    </p:spTree>
    <p:extLst>
      <p:ext uri="{BB962C8B-B14F-4D97-AF65-F5344CB8AC3E}">
        <p14:creationId xmlns:p14="http://schemas.microsoft.com/office/powerpoint/2010/main" val="3014710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869</TotalTime>
  <Words>877</Words>
  <Application>Microsoft Office PowerPoint</Application>
  <PresentationFormat>Widescreen</PresentationFormat>
  <Paragraphs>109</Paragraphs>
  <Slides>28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Arial</vt:lpstr>
      <vt:lpstr>Calibri</vt:lpstr>
      <vt:lpstr>Calibri Light</vt:lpstr>
      <vt:lpstr>Verdana</vt:lpstr>
      <vt:lpstr>Office Theme</vt:lpstr>
      <vt:lpstr>CorelDRAW</vt:lpstr>
      <vt:lpstr> Maak pesten bespreekbaar!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Maak pesten bespreekbaar.</dc:title>
  <dc:creator>Gebruiker</dc:creator>
  <cp:lastModifiedBy>Gebruiker</cp:lastModifiedBy>
  <cp:revision>94</cp:revision>
  <dcterms:created xsi:type="dcterms:W3CDTF">2016-07-30T06:36:10Z</dcterms:created>
  <dcterms:modified xsi:type="dcterms:W3CDTF">2016-08-23T13:53:34Z</dcterms:modified>
</cp:coreProperties>
</file>